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-30"/>
              <a:t>Asst.Lec. </a:t>
            </a:r>
            <a:r>
              <a:rPr dirty="0" spc="-10"/>
              <a:t>Weaam </a:t>
            </a:r>
            <a:r>
              <a:rPr dirty="0"/>
              <a:t>T.</a:t>
            </a:r>
            <a:r>
              <a:rPr dirty="0" spc="-35"/>
              <a:t> </a:t>
            </a:r>
            <a:r>
              <a:rPr dirty="0" spc="-45"/>
              <a:t>Ali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-30"/>
              <a:t>Asst.Lec. </a:t>
            </a:r>
            <a:r>
              <a:rPr dirty="0" spc="-10"/>
              <a:t>Weaam </a:t>
            </a:r>
            <a:r>
              <a:rPr dirty="0"/>
              <a:t>T.</a:t>
            </a:r>
            <a:r>
              <a:rPr dirty="0" spc="-35"/>
              <a:t> </a:t>
            </a:r>
            <a:r>
              <a:rPr dirty="0" spc="-45"/>
              <a:t>Ali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-30"/>
              <a:t>Asst.Lec. </a:t>
            </a:r>
            <a:r>
              <a:rPr dirty="0" spc="-10"/>
              <a:t>Weaam </a:t>
            </a:r>
            <a:r>
              <a:rPr dirty="0"/>
              <a:t>T.</a:t>
            </a:r>
            <a:r>
              <a:rPr dirty="0" spc="-35"/>
              <a:t> </a:t>
            </a:r>
            <a:r>
              <a:rPr dirty="0" spc="-45"/>
              <a:t>Ali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-30"/>
              <a:t>Asst.Lec. </a:t>
            </a:r>
            <a:r>
              <a:rPr dirty="0" spc="-10"/>
              <a:t>Weaam </a:t>
            </a:r>
            <a:r>
              <a:rPr dirty="0"/>
              <a:t>T.</a:t>
            </a:r>
            <a:r>
              <a:rPr dirty="0" spc="-35"/>
              <a:t> </a:t>
            </a:r>
            <a:r>
              <a:rPr dirty="0" spc="-45"/>
              <a:t>Ali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-30"/>
              <a:t>Asst.Lec. </a:t>
            </a:r>
            <a:r>
              <a:rPr dirty="0" spc="-10"/>
              <a:t>Weaam </a:t>
            </a:r>
            <a:r>
              <a:rPr dirty="0"/>
              <a:t>T.</a:t>
            </a:r>
            <a:r>
              <a:rPr dirty="0" spc="-35"/>
              <a:t> </a:t>
            </a:r>
            <a:r>
              <a:rPr dirty="0" spc="-45"/>
              <a:t>Ali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157239" y="9772500"/>
            <a:ext cx="1083945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-30"/>
              <a:t>Asst.Lec. </a:t>
            </a:r>
            <a:r>
              <a:rPr dirty="0" spc="-10"/>
              <a:t>Weaam </a:t>
            </a:r>
            <a:r>
              <a:rPr dirty="0"/>
              <a:t>T.</a:t>
            </a:r>
            <a:r>
              <a:rPr dirty="0" spc="-35"/>
              <a:t> </a:t>
            </a:r>
            <a:r>
              <a:rPr dirty="0" spc="-45"/>
              <a:t>Ali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7620" y="9804616"/>
            <a:ext cx="81914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hyperlink" Target="mailto:apac@uconn.edu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7530" y="487680"/>
            <a:ext cx="25774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Natural logarithms </a:t>
            </a:r>
            <a:r>
              <a:rPr dirty="0" sz="1200">
                <a:latin typeface="Calibri"/>
                <a:cs typeface="Calibri"/>
              </a:rPr>
              <a:t>– </a:t>
            </a:r>
            <a:r>
              <a:rPr dirty="0" sz="1200" spc="-5">
                <a:latin typeface="Calibri"/>
                <a:cs typeface="Calibri"/>
              </a:rPr>
              <a:t>Handout answer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key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7880" y="839724"/>
            <a:ext cx="2503805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50"/>
              </a:lnSpc>
            </a:pPr>
            <a:r>
              <a:rPr dirty="0" sz="1100">
                <a:latin typeface="Calibri"/>
                <a:cs typeface="Calibri"/>
              </a:rPr>
              <a:t>Author: </a:t>
            </a:r>
            <a:r>
              <a:rPr dirty="0" sz="1100" spc="-5">
                <a:latin typeface="Calibri"/>
                <a:cs typeface="Calibri"/>
              </a:rPr>
              <a:t>Julia </a:t>
            </a:r>
            <a:r>
              <a:rPr dirty="0" sz="1100">
                <a:latin typeface="Calibri"/>
                <a:cs typeface="Calibri"/>
              </a:rPr>
              <a:t>Launer, </a:t>
            </a:r>
            <a:r>
              <a:rPr dirty="0" sz="1100" spc="-5">
                <a:latin typeface="Calibri"/>
                <a:cs typeface="Calibri"/>
              </a:rPr>
              <a:t>revised by Susan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Lyons</a:t>
            </a:r>
            <a:endParaRPr sz="1100">
              <a:latin typeface="Calibri"/>
              <a:cs typeface="Calibri"/>
            </a:endParaRPr>
          </a:p>
          <a:p>
            <a:pPr marL="1092835">
              <a:lnSpc>
                <a:spcPct val="100000"/>
              </a:lnSpc>
              <a:spcBef>
                <a:spcPts val="25"/>
              </a:spcBef>
            </a:pPr>
            <a:r>
              <a:rPr dirty="0" sz="1100" spc="-5" i="1">
                <a:latin typeface="Calibri"/>
                <a:cs typeface="Calibri"/>
              </a:rPr>
              <a:t>Last updated:</a:t>
            </a:r>
            <a:r>
              <a:rPr dirty="0" sz="1100" spc="-2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8/17/2011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62984" y="9006840"/>
            <a:ext cx="286385" cy="4235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9312" y="9110909"/>
            <a:ext cx="2700144" cy="279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455665" y="9457943"/>
            <a:ext cx="163258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50"/>
              </a:lnSpc>
            </a:pPr>
            <a:r>
              <a:rPr dirty="0" sz="1100" i="1">
                <a:solidFill>
                  <a:srgbClr val="17365D"/>
                </a:solidFill>
                <a:latin typeface="Calibri"/>
                <a:cs typeface="Calibri"/>
              </a:rPr>
              <a:t>Avery </a:t>
            </a:r>
            <a:r>
              <a:rPr dirty="0" sz="1100" spc="-5" i="1">
                <a:solidFill>
                  <a:srgbClr val="17365D"/>
                </a:solidFill>
                <a:latin typeface="Calibri"/>
                <a:cs typeface="Calibri"/>
              </a:rPr>
              <a:t>Point Academic</a:t>
            </a:r>
            <a:r>
              <a:rPr dirty="0" sz="1100" spc="-55" i="1">
                <a:solidFill>
                  <a:srgbClr val="17365D"/>
                </a:solidFill>
                <a:latin typeface="Calibri"/>
                <a:cs typeface="Calibri"/>
              </a:rPr>
              <a:t> </a:t>
            </a:r>
            <a:r>
              <a:rPr dirty="0" sz="1100" spc="-5" i="1">
                <a:solidFill>
                  <a:srgbClr val="17365D"/>
                </a:solidFill>
                <a:latin typeface="Calibri"/>
                <a:cs typeface="Calibri"/>
              </a:rPr>
              <a:t>Center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16701" y="1887256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 h="0">
                <a:moveTo>
                  <a:pt x="0" y="0"/>
                </a:moveTo>
                <a:lnTo>
                  <a:pt x="92223" y="0"/>
                </a:lnTo>
              </a:path>
            </a:pathLst>
          </a:custGeom>
          <a:ln w="63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526355" y="1897132"/>
            <a:ext cx="2692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120" algn="l"/>
              </a:tabLst>
            </a:pPr>
            <a:r>
              <a:rPr dirty="0" sz="1200" spc="-5">
                <a:latin typeface="Symbol"/>
                <a:cs typeface="Symbol"/>
              </a:rPr>
              <a:t>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26355" y="1775741"/>
            <a:ext cx="2692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Symbol"/>
                <a:cs typeface="Symbol"/>
              </a:rPr>
              <a:t></a:t>
            </a:r>
            <a:r>
              <a:rPr dirty="0" sz="1200" spc="-110">
                <a:latin typeface="Times New Roman"/>
                <a:cs typeface="Times New Roman"/>
              </a:rPr>
              <a:t> </a:t>
            </a:r>
            <a:r>
              <a:rPr dirty="0" baseline="-37037" sz="1800" spc="-15">
                <a:latin typeface="Times New Roman"/>
                <a:cs typeface="Times New Roman"/>
              </a:rPr>
              <a:t>2</a:t>
            </a:r>
            <a:r>
              <a:rPr dirty="0" baseline="-37037" sz="1800" spc="-247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1759780"/>
            <a:ext cx="366522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8700" algn="l"/>
              </a:tabLst>
            </a:pPr>
            <a:r>
              <a:rPr dirty="0" sz="1200">
                <a:latin typeface="Times New Roman"/>
                <a:cs typeface="Times New Roman"/>
              </a:rPr>
              <a:t>1. ln 3 + ln 6 = ln (3 ▪ 6) =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 18	6. ln 3 – ln 2 = ln </a:t>
            </a:r>
            <a:r>
              <a:rPr dirty="0" baseline="30092" sz="1800" spc="-7">
                <a:latin typeface="Symbol"/>
                <a:cs typeface="Symbol"/>
              </a:rPr>
              <a:t></a:t>
            </a:r>
            <a:r>
              <a:rPr dirty="0" baseline="30092" sz="1800" spc="-7">
                <a:latin typeface="Times New Roman"/>
                <a:cs typeface="Times New Roman"/>
              </a:rPr>
              <a:t> </a:t>
            </a:r>
            <a:r>
              <a:rPr dirty="0" baseline="34722" sz="1800" spc="-15">
                <a:latin typeface="Times New Roman"/>
                <a:cs typeface="Times New Roman"/>
              </a:rPr>
              <a:t>3</a:t>
            </a:r>
            <a:r>
              <a:rPr dirty="0" baseline="34722" sz="1800" spc="-195">
                <a:latin typeface="Times New Roman"/>
                <a:cs typeface="Times New Roman"/>
              </a:rPr>
              <a:t> </a:t>
            </a:r>
            <a:r>
              <a:rPr dirty="0" baseline="30092" sz="1800" spc="-7">
                <a:latin typeface="Symbol"/>
                <a:cs typeface="Symbol"/>
              </a:rPr>
              <a:t></a:t>
            </a:r>
            <a:endParaRPr baseline="30092" sz="18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2366518"/>
            <a:ext cx="20173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2. ln 2 + ln x = ln ( 2 ▪ </a:t>
            </a:r>
            <a:r>
              <a:rPr dirty="0" sz="1200" spc="5">
                <a:latin typeface="Times New Roman"/>
                <a:cs typeface="Times New Roman"/>
              </a:rPr>
              <a:t>x) </a:t>
            </a:r>
            <a:r>
              <a:rPr dirty="0" sz="1200">
                <a:latin typeface="Times New Roman"/>
                <a:cs typeface="Times New Roman"/>
              </a:rPr>
              <a:t>= ln</a:t>
            </a:r>
            <a:r>
              <a:rPr dirty="0" sz="1200" spc="-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16701" y="2493681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 h="0">
                <a:moveTo>
                  <a:pt x="0" y="0"/>
                </a:moveTo>
                <a:lnTo>
                  <a:pt x="96987" y="0"/>
                </a:lnTo>
              </a:path>
            </a:pathLst>
          </a:custGeom>
          <a:ln w="63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526355" y="2503557"/>
            <a:ext cx="2736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2565" algn="l"/>
              </a:tabLst>
            </a:pPr>
            <a:r>
              <a:rPr dirty="0" sz="1200" spc="-5">
                <a:latin typeface="Symbol"/>
                <a:cs typeface="Symbol"/>
              </a:rPr>
              <a:t>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26355" y="2382166"/>
            <a:ext cx="2736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Symbol"/>
                <a:cs typeface="Symbol"/>
              </a:rPr>
              <a:t>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baseline="-37037" sz="1800" spc="-15">
                <a:latin typeface="Times New Roman"/>
                <a:cs typeface="Times New Roman"/>
              </a:rPr>
              <a:t>2</a:t>
            </a:r>
            <a:r>
              <a:rPr dirty="0" baseline="-37037" sz="1800" spc="-3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16934" y="2366332"/>
            <a:ext cx="13836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7. ln x – ln 2 = ln </a:t>
            </a:r>
            <a:r>
              <a:rPr dirty="0" baseline="30092" sz="1800" spc="-7">
                <a:latin typeface="Symbol"/>
                <a:cs typeface="Symbol"/>
              </a:rPr>
              <a:t></a:t>
            </a:r>
            <a:r>
              <a:rPr dirty="0" baseline="30092" sz="1800" spc="-7">
                <a:latin typeface="Times New Roman"/>
                <a:cs typeface="Times New Roman"/>
              </a:rPr>
              <a:t> </a:t>
            </a:r>
            <a:r>
              <a:rPr dirty="0" baseline="34722" sz="1800" spc="-15" i="1">
                <a:latin typeface="Times New Roman"/>
                <a:cs typeface="Times New Roman"/>
              </a:rPr>
              <a:t>x</a:t>
            </a:r>
            <a:r>
              <a:rPr dirty="0" baseline="34722" sz="1800" spc="-37" i="1">
                <a:latin typeface="Times New Roman"/>
                <a:cs typeface="Times New Roman"/>
              </a:rPr>
              <a:t> </a:t>
            </a:r>
            <a:r>
              <a:rPr dirty="0" baseline="30092" sz="1800" spc="-7">
                <a:latin typeface="Symbol"/>
                <a:cs typeface="Symbol"/>
              </a:rPr>
              <a:t></a:t>
            </a:r>
            <a:endParaRPr baseline="30092" sz="1800">
              <a:latin typeface="Symbol"/>
              <a:cs typeface="Symbo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616384" y="3100106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0" y="0"/>
                </a:moveTo>
                <a:lnTo>
                  <a:pt x="83658" y="0"/>
                </a:lnTo>
              </a:path>
            </a:pathLst>
          </a:custGeom>
          <a:ln w="63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526232" y="3109982"/>
            <a:ext cx="2597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Symbol"/>
                <a:cs typeface="Symbol"/>
              </a:rPr>
              <a:t>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26232" y="2988591"/>
            <a:ext cx="2597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Symbol"/>
                <a:cs typeface="Symbol"/>
              </a:rPr>
              <a:t></a:t>
            </a:r>
            <a:r>
              <a:rPr dirty="0" sz="1200" spc="-160">
                <a:latin typeface="Times New Roman"/>
                <a:cs typeface="Times New Roman"/>
              </a:rPr>
              <a:t> </a:t>
            </a:r>
            <a:r>
              <a:rPr dirty="0" baseline="-37037" sz="1800" spc="-15">
                <a:latin typeface="Times New Roman"/>
                <a:cs typeface="Times New Roman"/>
              </a:rPr>
              <a:t>8</a:t>
            </a:r>
            <a:r>
              <a:rPr dirty="0" baseline="-37037" sz="1800" spc="-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16934" y="2973265"/>
            <a:ext cx="136906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8. ln 1 – ln 8 = ln </a:t>
            </a:r>
            <a:r>
              <a:rPr dirty="0" baseline="30092" sz="1800" spc="-15">
                <a:latin typeface="Symbol"/>
                <a:cs typeface="Symbol"/>
              </a:rPr>
              <a:t></a:t>
            </a:r>
            <a:r>
              <a:rPr dirty="0" baseline="30092" sz="1800" spc="-15">
                <a:latin typeface="Times New Roman"/>
                <a:cs typeface="Times New Roman"/>
              </a:rPr>
              <a:t> </a:t>
            </a:r>
            <a:r>
              <a:rPr dirty="0" baseline="34722" sz="1800" spc="-15">
                <a:latin typeface="Times New Roman"/>
                <a:cs typeface="Times New Roman"/>
              </a:rPr>
              <a:t>1</a:t>
            </a:r>
            <a:r>
              <a:rPr dirty="0" baseline="34722" sz="1800" spc="-292">
                <a:latin typeface="Times New Roman"/>
                <a:cs typeface="Times New Roman"/>
              </a:rPr>
              <a:t> </a:t>
            </a:r>
            <a:r>
              <a:rPr dirty="0" baseline="30092" sz="1800" spc="-15">
                <a:latin typeface="Symbol"/>
                <a:cs typeface="Symbol"/>
              </a:rPr>
              <a:t></a:t>
            </a:r>
            <a:endParaRPr baseline="30092" sz="1800">
              <a:latin typeface="Symbol"/>
              <a:cs typeface="Symbo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16701" y="3708436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 h="0">
                <a:moveTo>
                  <a:pt x="0" y="0"/>
                </a:moveTo>
                <a:lnTo>
                  <a:pt x="92223" y="0"/>
                </a:lnTo>
              </a:path>
            </a:pathLst>
          </a:custGeom>
          <a:ln w="63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526355" y="3718312"/>
            <a:ext cx="2692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120" algn="l"/>
              </a:tabLst>
            </a:pPr>
            <a:r>
              <a:rPr dirty="0" sz="1200" spc="-5">
                <a:latin typeface="Symbol"/>
                <a:cs typeface="Symbol"/>
              </a:rPr>
              <a:t>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26355" y="3596921"/>
            <a:ext cx="2692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Symbol"/>
                <a:cs typeface="Symbol"/>
              </a:rPr>
              <a:t></a:t>
            </a:r>
            <a:r>
              <a:rPr dirty="0" sz="1200" spc="-110">
                <a:latin typeface="Times New Roman"/>
                <a:cs typeface="Times New Roman"/>
              </a:rPr>
              <a:t> </a:t>
            </a:r>
            <a:r>
              <a:rPr dirty="0" baseline="-37037" sz="1800" spc="-15">
                <a:latin typeface="Times New Roman"/>
                <a:cs typeface="Times New Roman"/>
              </a:rPr>
              <a:t>2</a:t>
            </a:r>
            <a:r>
              <a:rPr dirty="0" baseline="-37037" sz="1800" spc="-247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16934" y="3581341"/>
            <a:ext cx="176466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9. ln 4 – ln 2 = ln </a:t>
            </a:r>
            <a:r>
              <a:rPr dirty="0" baseline="30092" sz="1800" spc="-7">
                <a:latin typeface="Symbol"/>
                <a:cs typeface="Symbol"/>
              </a:rPr>
              <a:t></a:t>
            </a:r>
            <a:r>
              <a:rPr dirty="0" baseline="30092" sz="1800" spc="-7">
                <a:latin typeface="Times New Roman"/>
                <a:cs typeface="Times New Roman"/>
              </a:rPr>
              <a:t> </a:t>
            </a:r>
            <a:r>
              <a:rPr dirty="0" baseline="34722" sz="1800" spc="-15">
                <a:latin typeface="Times New Roman"/>
                <a:cs typeface="Times New Roman"/>
              </a:rPr>
              <a:t>4 </a:t>
            </a:r>
            <a:r>
              <a:rPr dirty="0" baseline="30092" sz="1800" spc="-7">
                <a:latin typeface="Symbol"/>
                <a:cs typeface="Symbol"/>
              </a:rPr>
              <a:t></a:t>
            </a:r>
            <a:r>
              <a:rPr dirty="0" baseline="30092" sz="1800" spc="-7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 ln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0604" y="2973451"/>
            <a:ext cx="1800860" cy="11322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5100" indent="-152400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ln (x + 1) + ln x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  <a:p>
            <a:pPr marL="164465">
              <a:lnSpc>
                <a:spcPct val="100000"/>
              </a:lnSpc>
              <a:spcBef>
                <a:spcPts val="1055"/>
              </a:spcBef>
            </a:pPr>
            <a:r>
              <a:rPr dirty="0" sz="1200">
                <a:latin typeface="Times New Roman"/>
                <a:cs typeface="Times New Roman"/>
              </a:rPr>
              <a:t>ln </a:t>
            </a:r>
            <a:r>
              <a:rPr dirty="0" sz="1200" spc="-5">
                <a:latin typeface="Times New Roman"/>
                <a:cs typeface="Times New Roman"/>
              </a:rPr>
              <a:t>[(x </a:t>
            </a:r>
            <a:r>
              <a:rPr dirty="0" sz="1200">
                <a:latin typeface="Times New Roman"/>
                <a:cs typeface="Times New Roman"/>
              </a:rPr>
              <a:t>+ 1) ▪ x]= ln </a:t>
            </a:r>
            <a:r>
              <a:rPr dirty="0" sz="1200" spc="-5">
                <a:latin typeface="Times New Roman"/>
                <a:cs typeface="Times New Roman"/>
              </a:rPr>
              <a:t>(x² </a:t>
            </a:r>
            <a:r>
              <a:rPr dirty="0" sz="1200">
                <a:latin typeface="Times New Roman"/>
                <a:cs typeface="Times New Roman"/>
              </a:rPr>
              <a:t>+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x)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850"/>
              </a:spcBef>
              <a:buAutoNum type="arabicPeriod" startAt="4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ln 12 + ln 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1045"/>
              </a:spcBef>
            </a:pPr>
            <a:r>
              <a:rPr dirty="0" sz="1200">
                <a:latin typeface="Times New Roman"/>
                <a:cs typeface="Times New Roman"/>
              </a:rPr>
              <a:t>ln (12 ▪ y ) = ln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12y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30604" y="4247515"/>
            <a:ext cx="13265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5. ln 3 + ln 5 + ln x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16934" y="4247515"/>
            <a:ext cx="23520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10. (ln 6 – ln 3) – ln 2 = ln 2 - ln 2 =</a:t>
            </a:r>
            <a:r>
              <a:rPr dirty="0" sz="1200" spc="-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0604" y="4598034"/>
            <a:ext cx="3689350" cy="901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446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ln ( 3 ▪ 5 ) + ln x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64465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ln 15 + ln x = ln </a:t>
            </a:r>
            <a:r>
              <a:rPr dirty="0" sz="1200" spc="-5">
                <a:latin typeface="Times New Roman"/>
                <a:cs typeface="Times New Roman"/>
              </a:rPr>
              <a:t>(15▪x </a:t>
            </a:r>
            <a:r>
              <a:rPr dirty="0" sz="1200">
                <a:latin typeface="Times New Roman"/>
                <a:cs typeface="Times New Roman"/>
              </a:rPr>
              <a:t>) = ln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15x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Re-write these logarithms </a:t>
            </a:r>
            <a:r>
              <a:rPr dirty="0" sz="1100">
                <a:latin typeface="Calibri"/>
                <a:cs typeface="Calibri"/>
              </a:rPr>
              <a:t>as the </a:t>
            </a:r>
            <a:r>
              <a:rPr dirty="0" sz="1100" spc="-10">
                <a:latin typeface="Calibri"/>
                <a:cs typeface="Calibri"/>
              </a:rPr>
              <a:t>sum </a:t>
            </a:r>
            <a:r>
              <a:rPr dirty="0" sz="1100">
                <a:latin typeface="Calibri"/>
                <a:cs typeface="Calibri"/>
              </a:rPr>
              <a:t>or </a:t>
            </a:r>
            <a:r>
              <a:rPr dirty="0" sz="1100" spc="-5">
                <a:latin typeface="Calibri"/>
                <a:cs typeface="Calibri"/>
              </a:rPr>
              <a:t>difference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8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logarithms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764455" y="5870397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 h="0">
                <a:moveTo>
                  <a:pt x="0" y="0"/>
                </a:moveTo>
                <a:lnTo>
                  <a:pt x="92360" y="0"/>
                </a:lnTo>
              </a:path>
            </a:pathLst>
          </a:custGeom>
          <a:ln w="6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764050" y="5862245"/>
            <a:ext cx="9842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30604" y="5744298"/>
            <a:ext cx="351599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8700" algn="l"/>
              </a:tabLst>
            </a:pPr>
            <a:r>
              <a:rPr dirty="0" sz="1200">
                <a:latin typeface="Times New Roman"/>
                <a:cs typeface="Times New Roman"/>
              </a:rPr>
              <a:t>1. ln (5x) = ln 5 +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 x	6. ln </a:t>
            </a:r>
            <a:r>
              <a:rPr dirty="0" baseline="34722" sz="1800" spc="-44">
                <a:latin typeface="Times New Roman"/>
                <a:cs typeface="Times New Roman"/>
              </a:rPr>
              <a:t>2 </a:t>
            </a:r>
            <a:r>
              <a:rPr dirty="0" sz="1200">
                <a:latin typeface="Times New Roman"/>
                <a:cs typeface="Times New Roman"/>
              </a:rPr>
              <a:t>= ln 2 – ln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30604" y="6312789"/>
            <a:ext cx="1379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2. ln </a:t>
            </a:r>
            <a:r>
              <a:rPr dirty="0" sz="1200" spc="-5">
                <a:latin typeface="Times New Roman"/>
                <a:cs typeface="Times New Roman"/>
              </a:rPr>
              <a:t>(2y) </a:t>
            </a:r>
            <a:r>
              <a:rPr dirty="0" sz="1200">
                <a:latin typeface="Times New Roman"/>
                <a:cs typeface="Times New Roman"/>
              </a:rPr>
              <a:t>= ln 2 + ln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764455" y="6438722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 h="0">
                <a:moveTo>
                  <a:pt x="0" y="0"/>
                </a:moveTo>
                <a:lnTo>
                  <a:pt x="96927" y="0"/>
                </a:lnTo>
              </a:path>
            </a:pathLst>
          </a:custGeom>
          <a:ln w="6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766337" y="6430570"/>
            <a:ext cx="9842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16934" y="6312750"/>
            <a:ext cx="12312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7. ln </a:t>
            </a:r>
            <a:r>
              <a:rPr dirty="0" baseline="34722" sz="1800" spc="-44" i="1">
                <a:latin typeface="Times New Roman"/>
                <a:cs typeface="Times New Roman"/>
              </a:rPr>
              <a:t>x </a:t>
            </a:r>
            <a:r>
              <a:rPr dirty="0" sz="1200">
                <a:latin typeface="Times New Roman"/>
                <a:cs typeface="Times New Roman"/>
              </a:rPr>
              <a:t>= ln x – ln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30604" y="6881621"/>
            <a:ext cx="14706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3. ln (5 ▪ 6)= ln 5 + ln</a:t>
            </a:r>
            <a:r>
              <a:rPr dirty="0" sz="1200" spc="-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764455" y="7007047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 h="0">
                <a:moveTo>
                  <a:pt x="0" y="0"/>
                </a:moveTo>
                <a:lnTo>
                  <a:pt x="96927" y="0"/>
                </a:lnTo>
              </a:path>
            </a:pathLst>
          </a:custGeom>
          <a:ln w="6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769196" y="6998895"/>
            <a:ext cx="901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 i="1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16934" y="6881583"/>
            <a:ext cx="122936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8. ln </a:t>
            </a:r>
            <a:r>
              <a:rPr dirty="0" baseline="34722" sz="1800" spc="-44">
                <a:latin typeface="Times New Roman"/>
                <a:cs typeface="Times New Roman"/>
              </a:rPr>
              <a:t>2 </a:t>
            </a:r>
            <a:r>
              <a:rPr dirty="0" sz="1200">
                <a:latin typeface="Times New Roman"/>
                <a:cs typeface="Times New Roman"/>
              </a:rPr>
              <a:t>= ln 2 – ln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30604" y="7451597"/>
            <a:ext cx="1379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4. ln </a:t>
            </a:r>
            <a:r>
              <a:rPr dirty="0" sz="1200" spc="-5">
                <a:latin typeface="Times New Roman"/>
                <a:cs typeface="Times New Roman"/>
              </a:rPr>
              <a:t>(xy) </a:t>
            </a:r>
            <a:r>
              <a:rPr dirty="0" sz="1200">
                <a:latin typeface="Times New Roman"/>
                <a:cs typeface="Times New Roman"/>
              </a:rPr>
              <a:t>= ln x + ln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764677" y="7577277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 h="0">
                <a:moveTo>
                  <a:pt x="0" y="0"/>
                </a:moveTo>
                <a:lnTo>
                  <a:pt x="81861" y="0"/>
                </a:lnTo>
              </a:path>
            </a:pathLst>
          </a:custGeom>
          <a:ln w="6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758822" y="7569125"/>
            <a:ext cx="9842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3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16934" y="7451559"/>
            <a:ext cx="170053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9. ln </a:t>
            </a:r>
            <a:r>
              <a:rPr dirty="0" baseline="34722" sz="1800" spc="-44">
                <a:latin typeface="Times New Roman"/>
                <a:cs typeface="Times New Roman"/>
              </a:rPr>
              <a:t>1 </a:t>
            </a:r>
            <a:r>
              <a:rPr dirty="0" sz="1200">
                <a:latin typeface="Times New Roman"/>
                <a:cs typeface="Times New Roman"/>
              </a:rPr>
              <a:t>= ln 1 – ln 3 = - ln</a:t>
            </a:r>
            <a:r>
              <a:rPr dirty="0" sz="1200" spc="-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840707" y="8146008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5" h="0">
                <a:moveTo>
                  <a:pt x="0" y="0"/>
                </a:moveTo>
                <a:lnTo>
                  <a:pt x="106011" y="0"/>
                </a:lnTo>
              </a:path>
            </a:pathLst>
          </a:custGeom>
          <a:ln w="66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853507" y="8137867"/>
            <a:ext cx="901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i="1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30604" y="8019769"/>
            <a:ext cx="360743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8700" algn="l"/>
              </a:tabLst>
            </a:pPr>
            <a:r>
              <a:rPr dirty="0" sz="1200">
                <a:latin typeface="Times New Roman"/>
                <a:cs typeface="Times New Roman"/>
              </a:rPr>
              <a:t>5. ln </a:t>
            </a:r>
            <a:r>
              <a:rPr dirty="0" sz="1200" spc="-5">
                <a:latin typeface="Times New Roman"/>
                <a:cs typeface="Times New Roman"/>
              </a:rPr>
              <a:t>(16xy) </a:t>
            </a:r>
            <a:r>
              <a:rPr dirty="0" sz="1200">
                <a:latin typeface="Times New Roman"/>
                <a:cs typeface="Times New Roman"/>
              </a:rPr>
              <a:t>= ln 16 + ln x +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	10. ln </a:t>
            </a:r>
            <a:r>
              <a:rPr dirty="0" baseline="34722" sz="1800" spc="-37" i="1">
                <a:latin typeface="Times New Roman"/>
                <a:cs typeface="Times New Roman"/>
              </a:rPr>
              <a:t>x </a:t>
            </a:r>
            <a:r>
              <a:rPr dirty="0" sz="1200">
                <a:latin typeface="Times New Roman"/>
                <a:cs typeface="Times New Roman"/>
              </a:rPr>
              <a:t>= ln x – ln</a:t>
            </a:r>
            <a:r>
              <a:rPr dirty="0" sz="1200" spc="-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299030" y="857514"/>
            <a:ext cx="4377690" cy="281305"/>
          </a:xfrm>
          <a:custGeom>
            <a:avLst/>
            <a:gdLst/>
            <a:ahLst/>
            <a:cxnLst/>
            <a:rect l="l" t="t" r="r" b="b"/>
            <a:pathLst>
              <a:path w="4377690" h="281305">
                <a:moveTo>
                  <a:pt x="0" y="280774"/>
                </a:moveTo>
                <a:lnTo>
                  <a:pt x="4377067" y="280774"/>
                </a:lnTo>
                <a:lnTo>
                  <a:pt x="4377067" y="0"/>
                </a:lnTo>
                <a:lnTo>
                  <a:pt x="0" y="0"/>
                </a:lnTo>
                <a:lnTo>
                  <a:pt x="0" y="2807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130604" y="858683"/>
            <a:ext cx="3658870" cy="639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68400">
              <a:lnSpc>
                <a:spcPct val="100000"/>
              </a:lnSpc>
              <a:spcBef>
                <a:spcPts val="100"/>
              </a:spcBef>
            </a:pPr>
            <a:r>
              <a:rPr dirty="0" u="heavy" sz="1400" spc="-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Properties </a:t>
            </a:r>
            <a:r>
              <a:rPr dirty="0" u="heavy" sz="1400" spc="-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dirty="0" u="heavy" sz="1400" spc="-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Natural</a:t>
            </a:r>
            <a:r>
              <a:rPr dirty="0" u="heavy" sz="1400" spc="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400" spc="-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Logarithm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Re-write these logarithmic expressions </a:t>
            </a:r>
            <a:r>
              <a:rPr dirty="0" sz="1100">
                <a:latin typeface="Calibri"/>
                <a:cs typeface="Calibri"/>
              </a:rPr>
              <a:t>as a </a:t>
            </a:r>
            <a:r>
              <a:rPr dirty="0" sz="1100" spc="-5">
                <a:latin typeface="Calibri"/>
                <a:cs typeface="Calibri"/>
              </a:rPr>
              <a:t>single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logarithm.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64583" y="229654"/>
            <a:ext cx="6807200" cy="501015"/>
          </a:xfrm>
          <a:custGeom>
            <a:avLst/>
            <a:gdLst/>
            <a:ahLst/>
            <a:cxnLst/>
            <a:rect l="l" t="t" r="r" b="b"/>
            <a:pathLst>
              <a:path w="6807200" h="501015">
                <a:moveTo>
                  <a:pt x="0" y="500684"/>
                </a:moveTo>
                <a:lnTo>
                  <a:pt x="6807085" y="500684"/>
                </a:lnTo>
                <a:lnTo>
                  <a:pt x="6807085" y="0"/>
                </a:lnTo>
                <a:lnTo>
                  <a:pt x="0" y="0"/>
                </a:lnTo>
                <a:lnTo>
                  <a:pt x="0" y="5006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51883" y="157721"/>
            <a:ext cx="2284730" cy="501015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100" spc="-55" b="1" i="1">
                <a:latin typeface="Arial"/>
                <a:cs typeface="Arial"/>
              </a:rPr>
              <a:t>Applie</a:t>
            </a:r>
            <a:r>
              <a:rPr dirty="0" sz="1000" spc="-55" b="1" i="1">
                <a:latin typeface="Arial"/>
                <a:cs typeface="Arial"/>
              </a:rPr>
              <a:t>d</a:t>
            </a:r>
            <a:r>
              <a:rPr dirty="0" sz="1000" spc="-5" b="1" i="1">
                <a:latin typeface="Arial"/>
                <a:cs typeface="Arial"/>
              </a:rPr>
              <a:t> </a:t>
            </a:r>
            <a:r>
              <a:rPr dirty="0" sz="1000" spc="-35" b="1" i="1">
                <a:latin typeface="Arial"/>
                <a:cs typeface="Arial"/>
              </a:rPr>
              <a:t>Mathematic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000" spc="-45" b="1" i="1">
                <a:latin typeface="Arial"/>
                <a:cs typeface="Arial"/>
              </a:rPr>
              <a:t>Computer </a:t>
            </a:r>
            <a:r>
              <a:rPr dirty="0" sz="1000" spc="-55" b="1" i="1">
                <a:latin typeface="Arial"/>
                <a:cs typeface="Arial"/>
              </a:rPr>
              <a:t>of </a:t>
            </a:r>
            <a:r>
              <a:rPr dirty="0" sz="1100" spc="-45" b="1" i="1">
                <a:latin typeface="Arial"/>
                <a:cs typeface="Arial"/>
              </a:rPr>
              <a:t>Engineering</a:t>
            </a:r>
            <a:r>
              <a:rPr dirty="0" sz="1100" spc="-105" b="1" i="1">
                <a:latin typeface="Arial"/>
                <a:cs typeface="Arial"/>
              </a:rPr>
              <a:t> </a:t>
            </a:r>
            <a:r>
              <a:rPr dirty="0" sz="1100" spc="-40" b="1" i="1">
                <a:latin typeface="Arial"/>
                <a:cs typeface="Arial"/>
              </a:rPr>
              <a:t>Department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40561" y="465620"/>
            <a:ext cx="77216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45" b="1" i="1">
                <a:latin typeface="Arial"/>
                <a:cs typeface="Arial"/>
              </a:rPr>
              <a:t>lecture</a:t>
            </a:r>
            <a:r>
              <a:rPr dirty="0" sz="1100" spc="-65" b="1" i="1">
                <a:latin typeface="Arial"/>
                <a:cs typeface="Arial"/>
              </a:rPr>
              <a:t> </a:t>
            </a:r>
            <a:r>
              <a:rPr dirty="0" sz="1100" spc="-45" b="1" i="1">
                <a:latin typeface="Arial"/>
                <a:cs typeface="Arial"/>
              </a:rPr>
              <a:t>Four</a:t>
            </a:r>
            <a:endParaRPr sz="11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64583" y="633736"/>
            <a:ext cx="700405" cy="0"/>
          </a:xfrm>
          <a:custGeom>
            <a:avLst/>
            <a:gdLst/>
            <a:ahLst/>
            <a:cxnLst/>
            <a:rect l="l" t="t" r="r" b="b"/>
            <a:pathLst>
              <a:path w="700405" h="0">
                <a:moveTo>
                  <a:pt x="0" y="0"/>
                </a:moveTo>
                <a:lnTo>
                  <a:pt x="700151" y="0"/>
                </a:lnTo>
              </a:path>
            </a:pathLst>
          </a:custGeom>
          <a:ln w="104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164734" y="635307"/>
            <a:ext cx="5530850" cy="0"/>
          </a:xfrm>
          <a:custGeom>
            <a:avLst/>
            <a:gdLst/>
            <a:ahLst/>
            <a:cxnLst/>
            <a:rect l="l" t="t" r="r" b="b"/>
            <a:pathLst>
              <a:path w="5530850" h="0">
                <a:moveTo>
                  <a:pt x="0" y="0"/>
                </a:moveTo>
                <a:lnTo>
                  <a:pt x="5530723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695457" y="635307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 h="0">
                <a:moveTo>
                  <a:pt x="0" y="0"/>
                </a:moveTo>
                <a:lnTo>
                  <a:pt x="77812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773271" y="635307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 h="0">
                <a:moveTo>
                  <a:pt x="0" y="0"/>
                </a:moveTo>
                <a:lnTo>
                  <a:pt x="77812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851083" y="635307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 h="0">
                <a:moveTo>
                  <a:pt x="0" y="0"/>
                </a:moveTo>
                <a:lnTo>
                  <a:pt x="46659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897743" y="635307"/>
            <a:ext cx="39370" cy="0"/>
          </a:xfrm>
          <a:custGeom>
            <a:avLst/>
            <a:gdLst/>
            <a:ahLst/>
            <a:cxnLst/>
            <a:rect l="l" t="t" r="r" b="b"/>
            <a:pathLst>
              <a:path w="39370" h="0">
                <a:moveTo>
                  <a:pt x="0" y="0"/>
                </a:moveTo>
                <a:lnTo>
                  <a:pt x="38976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342919" y="8959800"/>
            <a:ext cx="3798570" cy="787400"/>
          </a:xfrm>
          <a:custGeom>
            <a:avLst/>
            <a:gdLst/>
            <a:ahLst/>
            <a:cxnLst/>
            <a:rect l="l" t="t" r="r" b="b"/>
            <a:pathLst>
              <a:path w="3798570" h="787400">
                <a:moveTo>
                  <a:pt x="0" y="786790"/>
                </a:moveTo>
                <a:lnTo>
                  <a:pt x="3798392" y="786790"/>
                </a:lnTo>
                <a:lnTo>
                  <a:pt x="3798392" y="0"/>
                </a:lnTo>
                <a:lnTo>
                  <a:pt x="0" y="0"/>
                </a:lnTo>
                <a:lnTo>
                  <a:pt x="0" y="7867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3330219" y="9548090"/>
            <a:ext cx="10350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080709" y="9678402"/>
            <a:ext cx="1340485" cy="215900"/>
          </a:xfrm>
          <a:custGeom>
            <a:avLst/>
            <a:gdLst/>
            <a:ahLst/>
            <a:cxnLst/>
            <a:rect l="l" t="t" r="r" b="b"/>
            <a:pathLst>
              <a:path w="1340484" h="215900">
                <a:moveTo>
                  <a:pt x="0" y="215573"/>
                </a:moveTo>
                <a:lnTo>
                  <a:pt x="1339900" y="215573"/>
                </a:lnTo>
                <a:lnTo>
                  <a:pt x="1339900" y="0"/>
                </a:lnTo>
                <a:lnTo>
                  <a:pt x="0" y="0"/>
                </a:lnTo>
                <a:lnTo>
                  <a:pt x="0" y="2155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074359" y="9672052"/>
            <a:ext cx="1353185" cy="228600"/>
          </a:xfrm>
          <a:custGeom>
            <a:avLst/>
            <a:gdLst/>
            <a:ahLst/>
            <a:cxnLst/>
            <a:rect l="l" t="t" r="r" b="b"/>
            <a:pathLst>
              <a:path w="1353184" h="228600">
                <a:moveTo>
                  <a:pt x="0" y="228273"/>
                </a:moveTo>
                <a:lnTo>
                  <a:pt x="1352600" y="228273"/>
                </a:lnTo>
                <a:lnTo>
                  <a:pt x="1352600" y="0"/>
                </a:lnTo>
                <a:lnTo>
                  <a:pt x="0" y="0"/>
                </a:lnTo>
                <a:lnTo>
                  <a:pt x="0" y="228273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6068009" y="9683250"/>
            <a:ext cx="1083945" cy="13906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30" b="1">
                <a:latin typeface="Arial"/>
                <a:cs typeface="Arial"/>
              </a:rPr>
              <a:t>Asst.Lec. </a:t>
            </a:r>
            <a:r>
              <a:rPr dirty="0" sz="800" spc="-10" b="1">
                <a:latin typeface="Arial"/>
                <a:cs typeface="Arial"/>
              </a:rPr>
              <a:t>Weaam </a:t>
            </a:r>
            <a:r>
              <a:rPr dirty="0" sz="800" b="1">
                <a:latin typeface="Arial"/>
                <a:cs typeface="Arial"/>
              </a:rPr>
              <a:t>T.</a:t>
            </a:r>
            <a:r>
              <a:rPr dirty="0" sz="800" spc="-35" b="1">
                <a:latin typeface="Arial"/>
                <a:cs typeface="Arial"/>
              </a:rPr>
              <a:t> </a:t>
            </a:r>
            <a:r>
              <a:rPr dirty="0" sz="800" spc="-45" b="1">
                <a:latin typeface="Arial"/>
                <a:cs typeface="Arial"/>
              </a:rPr>
              <a:t>Ali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7530" y="487680"/>
            <a:ext cx="4034154" cy="663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Natural logarithms </a:t>
            </a:r>
            <a:r>
              <a:rPr dirty="0" sz="1200">
                <a:latin typeface="Calibri"/>
                <a:cs typeface="Calibri"/>
              </a:rPr>
              <a:t>– </a:t>
            </a:r>
            <a:r>
              <a:rPr dirty="0" sz="1200" spc="-5">
                <a:latin typeface="Calibri"/>
                <a:cs typeface="Calibri"/>
              </a:rPr>
              <a:t>Handout answer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key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marL="1529715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Author: </a:t>
            </a:r>
            <a:r>
              <a:rPr dirty="0" sz="1100" spc="-5">
                <a:latin typeface="Calibri"/>
                <a:cs typeface="Calibri"/>
              </a:rPr>
              <a:t>Julia </a:t>
            </a:r>
            <a:r>
              <a:rPr dirty="0" sz="1100">
                <a:latin typeface="Calibri"/>
                <a:cs typeface="Calibri"/>
              </a:rPr>
              <a:t>Launer, </a:t>
            </a:r>
            <a:r>
              <a:rPr dirty="0" sz="1100" spc="-5">
                <a:latin typeface="Calibri"/>
                <a:cs typeface="Calibri"/>
              </a:rPr>
              <a:t>revised by Susan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Lyons</a:t>
            </a:r>
            <a:endParaRPr sz="1100">
              <a:latin typeface="Calibri"/>
              <a:cs typeface="Calibri"/>
            </a:endParaRPr>
          </a:p>
          <a:p>
            <a:pPr marL="2623185">
              <a:lnSpc>
                <a:spcPct val="100000"/>
              </a:lnSpc>
              <a:spcBef>
                <a:spcPts val="25"/>
              </a:spcBef>
            </a:pPr>
            <a:r>
              <a:rPr dirty="0" sz="1100" spc="-5" i="1">
                <a:latin typeface="Calibri"/>
                <a:cs typeface="Calibri"/>
              </a:rPr>
              <a:t>Last updated:</a:t>
            </a:r>
            <a:r>
              <a:rPr dirty="0" sz="1100" spc="-2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8/17/2011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62984" y="9006840"/>
            <a:ext cx="286385" cy="4235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889312" y="9110909"/>
            <a:ext cx="2700144" cy="279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455665" y="9457943"/>
            <a:ext cx="163258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50"/>
              </a:lnSpc>
            </a:pPr>
            <a:r>
              <a:rPr dirty="0" sz="1100" i="1">
                <a:solidFill>
                  <a:srgbClr val="17365D"/>
                </a:solidFill>
                <a:latin typeface="Calibri"/>
                <a:cs typeface="Calibri"/>
              </a:rPr>
              <a:t>Avery </a:t>
            </a:r>
            <a:r>
              <a:rPr dirty="0" sz="1100" spc="-5" i="1">
                <a:solidFill>
                  <a:srgbClr val="17365D"/>
                </a:solidFill>
                <a:latin typeface="Calibri"/>
                <a:cs typeface="Calibri"/>
              </a:rPr>
              <a:t>Point Academic</a:t>
            </a:r>
            <a:r>
              <a:rPr dirty="0" sz="1100" spc="-55" i="1">
                <a:solidFill>
                  <a:srgbClr val="17365D"/>
                </a:solidFill>
                <a:latin typeface="Calibri"/>
                <a:cs typeface="Calibri"/>
              </a:rPr>
              <a:t> </a:t>
            </a:r>
            <a:r>
              <a:rPr dirty="0" sz="1100" spc="-5" i="1">
                <a:solidFill>
                  <a:srgbClr val="17365D"/>
                </a:solidFill>
                <a:latin typeface="Calibri"/>
                <a:cs typeface="Calibri"/>
              </a:rPr>
              <a:t>Center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304289"/>
            <a:ext cx="3686810" cy="576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Re-write these </a:t>
            </a:r>
            <a:r>
              <a:rPr dirty="0" sz="1100" spc="-10">
                <a:latin typeface="Calibri"/>
                <a:cs typeface="Calibri"/>
              </a:rPr>
              <a:t>as </a:t>
            </a:r>
            <a:r>
              <a:rPr dirty="0" sz="1100" spc="-5">
                <a:latin typeface="Calibri"/>
                <a:cs typeface="Calibri"/>
              </a:rPr>
              <a:t>logarithms without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exponents.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298700" algn="l"/>
              </a:tabLst>
            </a:pPr>
            <a:r>
              <a:rPr dirty="0" sz="1200">
                <a:latin typeface="Times New Roman"/>
                <a:cs typeface="Times New Roman"/>
              </a:rPr>
              <a:t>1. ln </a:t>
            </a:r>
            <a:r>
              <a:rPr dirty="0" sz="1200" spc="5">
                <a:latin typeface="Times New Roman"/>
                <a:cs typeface="Times New Roman"/>
              </a:rPr>
              <a:t>x² </a:t>
            </a:r>
            <a:r>
              <a:rPr dirty="0" sz="1200">
                <a:latin typeface="Times New Roman"/>
                <a:cs typeface="Times New Roman"/>
              </a:rPr>
              <a:t>= 2</a:t>
            </a:r>
            <a:r>
              <a:rPr dirty="0" sz="1200" spc="-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 x	4. ln </a:t>
            </a:r>
            <a:r>
              <a:rPr dirty="0" sz="1200" spc="15">
                <a:latin typeface="Times New Roman"/>
                <a:cs typeface="Times New Roman"/>
              </a:rPr>
              <a:t>3</a:t>
            </a:r>
            <a:r>
              <a:rPr dirty="0" baseline="43650" sz="1050" spc="22" i="1">
                <a:latin typeface="Times New Roman"/>
                <a:cs typeface="Times New Roman"/>
              </a:rPr>
              <a:t>x</a:t>
            </a:r>
            <a:r>
              <a:rPr dirty="0" baseline="43650" sz="1050" spc="22">
                <a:latin typeface="Symbol"/>
                <a:cs typeface="Symbol"/>
              </a:rPr>
              <a:t></a:t>
            </a:r>
            <a:r>
              <a:rPr dirty="0" baseline="43650" sz="1050" spc="22">
                <a:latin typeface="Times New Roman"/>
                <a:cs typeface="Times New Roman"/>
              </a:rPr>
              <a:t>1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(x </a:t>
            </a:r>
            <a:r>
              <a:rPr dirty="0" sz="1200">
                <a:latin typeface="Times New Roman"/>
                <a:cs typeface="Times New Roman"/>
              </a:rPr>
              <a:t>+ 1) ln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2102152"/>
            <a:ext cx="98298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2. ln </a:t>
            </a:r>
            <a:r>
              <a:rPr dirty="0" sz="1200" spc="40" i="1">
                <a:latin typeface="Times New Roman"/>
                <a:cs typeface="Times New Roman"/>
              </a:rPr>
              <a:t>x</a:t>
            </a:r>
            <a:r>
              <a:rPr dirty="0" baseline="43650" sz="1050" spc="60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= 4 ln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851708" y="2085437"/>
            <a:ext cx="95885" cy="134620"/>
          </a:xfrm>
          <a:custGeom>
            <a:avLst/>
            <a:gdLst/>
            <a:ahLst/>
            <a:cxnLst/>
            <a:rect l="l" t="t" r="r" b="b"/>
            <a:pathLst>
              <a:path w="95885" h="134619">
                <a:moveTo>
                  <a:pt x="95388" y="0"/>
                </a:moveTo>
                <a:lnTo>
                  <a:pt x="0" y="134566"/>
                </a:lnTo>
              </a:path>
            </a:pathLst>
          </a:custGeom>
          <a:ln w="32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416934" y="2051009"/>
            <a:ext cx="1084580" cy="259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51130">
              <a:lnSpc>
                <a:spcPts val="620"/>
              </a:lnSpc>
              <a:spcBef>
                <a:spcPts val="100"/>
              </a:spcBef>
            </a:pPr>
            <a:r>
              <a:rPr dirty="0" sz="700" spc="-5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1220"/>
              </a:lnSpc>
            </a:pPr>
            <a:r>
              <a:rPr dirty="0" sz="1200">
                <a:latin typeface="Times New Roman"/>
                <a:cs typeface="Times New Roman"/>
              </a:rPr>
              <a:t>5. ln </a:t>
            </a:r>
            <a:r>
              <a:rPr dirty="0" sz="1200" spc="-5" i="1">
                <a:latin typeface="Times New Roman"/>
                <a:cs typeface="Times New Roman"/>
              </a:rPr>
              <a:t>x </a:t>
            </a:r>
            <a:r>
              <a:rPr dirty="0" baseline="27777" sz="1050" spc="-7">
                <a:latin typeface="Times New Roman"/>
                <a:cs typeface="Times New Roman"/>
              </a:rPr>
              <a:t>2 </a:t>
            </a:r>
            <a:r>
              <a:rPr dirty="0" sz="1200">
                <a:latin typeface="Times New Roman"/>
                <a:cs typeface="Times New Roman"/>
              </a:rPr>
              <a:t>= ½ ln</a:t>
            </a:r>
            <a:r>
              <a:rPr dirty="0" sz="1200" spc="-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2493308"/>
            <a:ext cx="983615" cy="209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>
                <a:latin typeface="Times New Roman"/>
                <a:cs typeface="Times New Roman"/>
              </a:rPr>
              <a:t>3. ln </a:t>
            </a:r>
            <a:r>
              <a:rPr dirty="0" sz="1200" spc="35">
                <a:latin typeface="Times New Roman"/>
                <a:cs typeface="Times New Roman"/>
              </a:rPr>
              <a:t>4</a:t>
            </a:r>
            <a:r>
              <a:rPr dirty="0" baseline="43650" sz="1050" spc="52" i="1">
                <a:latin typeface="Times New Roman"/>
                <a:cs typeface="Times New Roman"/>
              </a:rPr>
              <a:t>x </a:t>
            </a:r>
            <a:r>
              <a:rPr dirty="0" sz="1200">
                <a:latin typeface="Times New Roman"/>
                <a:cs typeface="Times New Roman"/>
              </a:rPr>
              <a:t>= x ln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67475" y="2611611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5" h="11430">
                <a:moveTo>
                  <a:pt x="0" y="11151"/>
                </a:moveTo>
                <a:lnTo>
                  <a:pt x="19369" y="0"/>
                </a:lnTo>
              </a:path>
            </a:pathLst>
          </a:custGeom>
          <a:ln w="64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86845" y="2614839"/>
            <a:ext cx="28575" cy="50800"/>
          </a:xfrm>
          <a:custGeom>
            <a:avLst/>
            <a:gdLst/>
            <a:ahLst/>
            <a:cxnLst/>
            <a:rect l="l" t="t" r="r" b="b"/>
            <a:pathLst>
              <a:path w="28575" h="50800">
                <a:moveTo>
                  <a:pt x="0" y="0"/>
                </a:moveTo>
                <a:lnTo>
                  <a:pt x="28175" y="50767"/>
                </a:lnTo>
              </a:path>
            </a:pathLst>
          </a:custGeom>
          <a:ln w="126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818249" y="2514188"/>
            <a:ext cx="37465" cy="151765"/>
          </a:xfrm>
          <a:custGeom>
            <a:avLst/>
            <a:gdLst/>
            <a:ahLst/>
            <a:cxnLst/>
            <a:rect l="l" t="t" r="r" b="b"/>
            <a:pathLst>
              <a:path w="37464" h="151764">
                <a:moveTo>
                  <a:pt x="0" y="151418"/>
                </a:moveTo>
                <a:lnTo>
                  <a:pt x="37274" y="0"/>
                </a:lnTo>
              </a:path>
            </a:pathLst>
          </a:custGeom>
          <a:ln w="64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855523" y="2514188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 h="0">
                <a:moveTo>
                  <a:pt x="0" y="0"/>
                </a:moveTo>
                <a:lnTo>
                  <a:pt x="95972" y="0"/>
                </a:lnTo>
              </a:path>
            </a:pathLst>
          </a:custGeom>
          <a:ln w="64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416934" y="2492855"/>
            <a:ext cx="116586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6. ln </a:t>
            </a:r>
            <a:r>
              <a:rPr dirty="0" baseline="35714" sz="1050">
                <a:latin typeface="Times New Roman"/>
                <a:cs typeface="Times New Roman"/>
              </a:rPr>
              <a:t>3 </a:t>
            </a:r>
            <a:r>
              <a:rPr dirty="0" sz="1200" spc="-5" i="1">
                <a:latin typeface="Times New Roman"/>
                <a:cs typeface="Times New Roman"/>
              </a:rPr>
              <a:t>x </a:t>
            </a:r>
            <a:r>
              <a:rPr dirty="0" sz="1200">
                <a:latin typeface="Times New Roman"/>
                <a:cs typeface="Times New Roman"/>
              </a:rPr>
              <a:t>= 1/3 ln</a:t>
            </a:r>
            <a:r>
              <a:rPr dirty="0" sz="1200" spc="-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3212719"/>
            <a:ext cx="6106795" cy="1304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85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Re-write these logarithms </a:t>
            </a:r>
            <a:r>
              <a:rPr dirty="0" sz="1100">
                <a:latin typeface="Calibri"/>
                <a:cs typeface="Calibri"/>
              </a:rPr>
              <a:t>as the </a:t>
            </a:r>
            <a:r>
              <a:rPr dirty="0" sz="1100" spc="-5">
                <a:latin typeface="Calibri"/>
                <a:cs typeface="Calibri"/>
              </a:rPr>
              <a:t>sum, difference </a:t>
            </a:r>
            <a:r>
              <a:rPr dirty="0" sz="1100">
                <a:latin typeface="Calibri"/>
                <a:cs typeface="Calibri"/>
              </a:rPr>
              <a:t>and </a:t>
            </a:r>
            <a:r>
              <a:rPr dirty="0" sz="1100" spc="-5">
                <a:latin typeface="Calibri"/>
                <a:cs typeface="Calibri"/>
              </a:rPr>
              <a:t>product </a:t>
            </a:r>
            <a:r>
              <a:rPr dirty="0" sz="1100">
                <a:latin typeface="Calibri"/>
                <a:cs typeface="Calibri"/>
              </a:rPr>
              <a:t>of </a:t>
            </a:r>
            <a:r>
              <a:rPr dirty="0" sz="1100" spc="-5">
                <a:latin typeface="Calibri"/>
                <a:cs typeface="Calibri"/>
              </a:rPr>
              <a:t>logarithms with no</a:t>
            </a:r>
            <a:r>
              <a:rPr dirty="0" sz="1100" spc="1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exponents.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ln (x² </a:t>
            </a:r>
            <a:r>
              <a:rPr dirty="0" sz="1200" spc="-20">
                <a:latin typeface="Times New Roman"/>
                <a:cs typeface="Times New Roman"/>
              </a:rPr>
              <a:t>y) </a:t>
            </a:r>
            <a:r>
              <a:rPr dirty="0" sz="1200">
                <a:latin typeface="Times New Roman"/>
                <a:cs typeface="Times New Roman"/>
              </a:rPr>
              <a:t>= ln </a:t>
            </a:r>
            <a:r>
              <a:rPr dirty="0" sz="1200" spc="5">
                <a:latin typeface="Times New Roman"/>
                <a:cs typeface="Times New Roman"/>
              </a:rPr>
              <a:t>x² </a:t>
            </a:r>
            <a:r>
              <a:rPr dirty="0" sz="1200">
                <a:latin typeface="Times New Roman"/>
                <a:cs typeface="Times New Roman"/>
              </a:rPr>
              <a:t>+ ln y = 2 ln x + ln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ln ( </a:t>
            </a:r>
            <a:r>
              <a:rPr dirty="0" sz="1200" spc="40" i="1">
                <a:latin typeface="Times New Roman"/>
                <a:cs typeface="Times New Roman"/>
              </a:rPr>
              <a:t>x</a:t>
            </a:r>
            <a:r>
              <a:rPr dirty="0" baseline="43650" sz="1050" spc="60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y ² ) = ln </a:t>
            </a:r>
            <a:r>
              <a:rPr dirty="0" sz="1200" spc="40" i="1">
                <a:latin typeface="Times New Roman"/>
                <a:cs typeface="Times New Roman"/>
              </a:rPr>
              <a:t>x</a:t>
            </a:r>
            <a:r>
              <a:rPr dirty="0" baseline="43650" sz="1050" spc="60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+ ln </a:t>
            </a:r>
            <a:r>
              <a:rPr dirty="0" sz="1200" spc="-15">
                <a:latin typeface="Times New Roman"/>
                <a:cs typeface="Times New Roman"/>
              </a:rPr>
              <a:t>y² </a:t>
            </a:r>
            <a:r>
              <a:rPr dirty="0" sz="1200">
                <a:latin typeface="Times New Roman"/>
                <a:cs typeface="Times New Roman"/>
              </a:rPr>
              <a:t>= 4 ln x + 2 ln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65100" algn="l"/>
              </a:tabLst>
            </a:pPr>
            <a:r>
              <a:rPr dirty="0" sz="1200">
                <a:latin typeface="Times New Roman"/>
                <a:cs typeface="Times New Roman"/>
              </a:rPr>
              <a:t>ln (5 </a:t>
            </a:r>
            <a:r>
              <a:rPr dirty="0" sz="1200" spc="40" i="1">
                <a:latin typeface="Times New Roman"/>
                <a:cs typeface="Times New Roman"/>
              </a:rPr>
              <a:t>x</a:t>
            </a:r>
            <a:r>
              <a:rPr dirty="0" baseline="43650" sz="1050" spc="60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3 y ³ ) = ln 5 + ln </a:t>
            </a:r>
            <a:r>
              <a:rPr dirty="0" sz="1200" spc="40" i="1">
                <a:latin typeface="Times New Roman"/>
                <a:cs typeface="Times New Roman"/>
              </a:rPr>
              <a:t>x</a:t>
            </a:r>
            <a:r>
              <a:rPr dirty="0" baseline="43650" sz="1050" spc="60">
                <a:latin typeface="Times New Roman"/>
                <a:cs typeface="Times New Roman"/>
              </a:rPr>
              <a:t>4 </a:t>
            </a:r>
            <a:r>
              <a:rPr dirty="0" sz="1200">
                <a:latin typeface="Times New Roman"/>
                <a:cs typeface="Times New Roman"/>
              </a:rPr>
              <a:t>+ ln 3 + ln </a:t>
            </a:r>
            <a:r>
              <a:rPr dirty="0" sz="1200" spc="-15">
                <a:latin typeface="Times New Roman"/>
                <a:cs typeface="Times New Roman"/>
              </a:rPr>
              <a:t>y³ </a:t>
            </a:r>
            <a:r>
              <a:rPr dirty="0" sz="1200">
                <a:latin typeface="Times New Roman"/>
                <a:cs typeface="Times New Roman"/>
              </a:rPr>
              <a:t>= ln 5 + 4 </a:t>
            </a:r>
            <a:r>
              <a:rPr dirty="0" sz="1200" spc="5">
                <a:latin typeface="Times New Roman"/>
                <a:cs typeface="Times New Roman"/>
              </a:rPr>
              <a:t>ln </a:t>
            </a:r>
            <a:r>
              <a:rPr dirty="0" sz="1200">
                <a:latin typeface="Times New Roman"/>
                <a:cs typeface="Times New Roman"/>
              </a:rPr>
              <a:t>x + ln 3 + 3 ln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4500" y="4788534"/>
            <a:ext cx="2965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92790" y="4914755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4" h="0">
                <a:moveTo>
                  <a:pt x="0" y="0"/>
                </a:moveTo>
                <a:lnTo>
                  <a:pt x="232935" y="0"/>
                </a:lnTo>
              </a:path>
            </a:pathLst>
          </a:custGeom>
          <a:ln w="63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86635" y="4659386"/>
            <a:ext cx="228600" cy="456565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55"/>
              </a:spcBef>
            </a:pPr>
            <a:r>
              <a:rPr dirty="0" sz="1200" spc="5">
                <a:latin typeface="Times New Roman"/>
                <a:cs typeface="Times New Roman"/>
              </a:rPr>
              <a:t>3</a:t>
            </a:r>
            <a:r>
              <a:rPr dirty="0" sz="1200" spc="5" i="1">
                <a:latin typeface="Times New Roman"/>
                <a:cs typeface="Times New Roman"/>
              </a:rPr>
              <a:t>x</a:t>
            </a:r>
            <a:r>
              <a:rPr dirty="0" sz="1200" spc="-250" i="1">
                <a:latin typeface="Times New Roman"/>
                <a:cs typeface="Times New Roman"/>
              </a:rPr>
              <a:t> </a:t>
            </a:r>
            <a:r>
              <a:rPr dirty="0" baseline="43650" sz="1050" spc="-7">
                <a:latin typeface="Times New Roman"/>
                <a:cs typeface="Times New Roman"/>
              </a:rPr>
              <a:t>2</a:t>
            </a:r>
            <a:endParaRPr baseline="43650" sz="1050">
              <a:latin typeface="Times New Roman"/>
              <a:cs typeface="Times New Roman"/>
            </a:endParaRPr>
          </a:p>
          <a:p>
            <a:pPr algn="ctr" marL="27940">
              <a:lnSpc>
                <a:spcPct val="100000"/>
              </a:lnSpc>
              <a:spcBef>
                <a:spcPts val="254"/>
              </a:spcBef>
            </a:pPr>
            <a:r>
              <a:rPr dirty="0" sz="1200" spc="-10" i="1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46784" y="4788534"/>
            <a:ext cx="3352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= ln 3x² - ln y = ln 3 + ln </a:t>
            </a:r>
            <a:r>
              <a:rPr dirty="0" sz="1200" spc="5">
                <a:latin typeface="Times New Roman"/>
                <a:cs typeface="Times New Roman"/>
              </a:rPr>
              <a:t>x² </a:t>
            </a:r>
            <a:r>
              <a:rPr dirty="0" sz="1200">
                <a:latin typeface="Times New Roman"/>
                <a:cs typeface="Times New Roman"/>
              </a:rPr>
              <a:t>- ln y = ln 3 + 2 </a:t>
            </a:r>
            <a:r>
              <a:rPr dirty="0" sz="1200" spc="5">
                <a:latin typeface="Times New Roman"/>
                <a:cs typeface="Times New Roman"/>
              </a:rPr>
              <a:t>ln </a:t>
            </a:r>
            <a:r>
              <a:rPr dirty="0" sz="1200">
                <a:latin typeface="Times New Roman"/>
                <a:cs typeface="Times New Roman"/>
              </a:rPr>
              <a:t>x – ln</a:t>
            </a:r>
            <a:r>
              <a:rPr dirty="0" sz="1200" spc="-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00" y="5407533"/>
            <a:ext cx="2965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92746" y="5533245"/>
            <a:ext cx="372110" cy="0"/>
          </a:xfrm>
          <a:custGeom>
            <a:avLst/>
            <a:gdLst/>
            <a:ahLst/>
            <a:cxnLst/>
            <a:rect l="l" t="t" r="r" b="b"/>
            <a:pathLst>
              <a:path w="372109" h="0">
                <a:moveTo>
                  <a:pt x="0" y="0"/>
                </a:moveTo>
                <a:lnTo>
                  <a:pt x="371971" y="0"/>
                </a:lnTo>
              </a:path>
            </a:pathLst>
          </a:custGeom>
          <a:ln w="63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963329" y="5520394"/>
            <a:ext cx="19431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latin typeface="Times New Roman"/>
                <a:cs typeface="Times New Roman"/>
              </a:rPr>
              <a:t>3</a:t>
            </a:r>
            <a:r>
              <a:rPr dirty="0" sz="700" spc="35">
                <a:latin typeface="Times New Roman"/>
                <a:cs typeface="Times New Roman"/>
              </a:rPr>
              <a:t> </a:t>
            </a:r>
            <a:r>
              <a:rPr dirty="0" sz="700" spc="-5">
                <a:latin typeface="Times New Roman"/>
                <a:cs typeface="Times New Roman"/>
              </a:rPr>
              <a:t>5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0262" y="5525106"/>
            <a:ext cx="3130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4 </a:t>
            </a:r>
            <a:r>
              <a:rPr dirty="0" sz="1200" spc="-5" i="1">
                <a:latin typeface="Times New Roman"/>
                <a:cs typeface="Times New Roman"/>
              </a:rPr>
              <a:t>y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54560" y="5309772"/>
            <a:ext cx="2355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70">
                <a:latin typeface="Times New Roman"/>
                <a:cs typeface="Times New Roman"/>
              </a:rPr>
              <a:t>2</a:t>
            </a:r>
            <a:r>
              <a:rPr dirty="0" sz="1200" spc="90" i="1">
                <a:latin typeface="Times New Roman"/>
                <a:cs typeface="Times New Roman"/>
              </a:rPr>
              <a:t>x</a:t>
            </a:r>
            <a:r>
              <a:rPr dirty="0" baseline="43650" sz="1050" spc="-7">
                <a:latin typeface="Times New Roman"/>
                <a:cs typeface="Times New Roman"/>
              </a:rPr>
              <a:t>2</a:t>
            </a:r>
            <a:endParaRPr baseline="43650" sz="10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85468" y="5407323"/>
            <a:ext cx="3272790" cy="209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>
                <a:latin typeface="Times New Roman"/>
                <a:cs typeface="Times New Roman"/>
              </a:rPr>
              <a:t>= ln 2x² - ln </a:t>
            </a:r>
            <a:r>
              <a:rPr dirty="0" sz="1200" spc="-10">
                <a:latin typeface="Times New Roman"/>
                <a:cs typeface="Times New Roman"/>
              </a:rPr>
              <a:t>4y³ </a:t>
            </a:r>
            <a:r>
              <a:rPr dirty="0" sz="1200" spc="35" i="1">
                <a:latin typeface="Times New Roman"/>
                <a:cs typeface="Times New Roman"/>
              </a:rPr>
              <a:t>z</a:t>
            </a:r>
            <a:r>
              <a:rPr dirty="0" baseline="43650" sz="1050" spc="52">
                <a:latin typeface="Times New Roman"/>
                <a:cs typeface="Times New Roman"/>
              </a:rPr>
              <a:t>5 </a:t>
            </a:r>
            <a:r>
              <a:rPr dirty="0" sz="1200">
                <a:latin typeface="Times New Roman"/>
                <a:cs typeface="Times New Roman"/>
              </a:rPr>
              <a:t>= ln 2 + ln </a:t>
            </a:r>
            <a:r>
              <a:rPr dirty="0" sz="1200" spc="5">
                <a:latin typeface="Times New Roman"/>
                <a:cs typeface="Times New Roman"/>
              </a:rPr>
              <a:t>x² </a:t>
            </a:r>
            <a:r>
              <a:rPr dirty="0" sz="1200">
                <a:latin typeface="Times New Roman"/>
                <a:cs typeface="Times New Roman"/>
              </a:rPr>
              <a:t>- ln 4 – ln </a:t>
            </a:r>
            <a:r>
              <a:rPr dirty="0" sz="1200" spc="-20">
                <a:latin typeface="Times New Roman"/>
                <a:cs typeface="Times New Roman"/>
              </a:rPr>
              <a:t>y³ </a:t>
            </a:r>
            <a:r>
              <a:rPr dirty="0" sz="1200">
                <a:latin typeface="Times New Roman"/>
                <a:cs typeface="Times New Roman"/>
              </a:rPr>
              <a:t>- ln </a:t>
            </a:r>
            <a:r>
              <a:rPr dirty="0" sz="1200" spc="35" i="1">
                <a:latin typeface="Times New Roman"/>
                <a:cs typeface="Times New Roman"/>
              </a:rPr>
              <a:t>z</a:t>
            </a:r>
            <a:r>
              <a:rPr dirty="0" baseline="43650" sz="1050" spc="52">
                <a:latin typeface="Times New Roman"/>
                <a:cs typeface="Times New Roman"/>
              </a:rPr>
              <a:t>5</a:t>
            </a:r>
            <a:r>
              <a:rPr dirty="0" baseline="43650" sz="1050" spc="1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54454" y="5723001"/>
            <a:ext cx="21812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ln 2 + 2 ln x – ln 4 – 3 </a:t>
            </a:r>
            <a:r>
              <a:rPr dirty="0" sz="1200" spc="-5">
                <a:latin typeface="Times New Roman"/>
                <a:cs typeface="Times New Roman"/>
              </a:rPr>
              <a:t>ln </a:t>
            </a:r>
            <a:r>
              <a:rPr dirty="0" sz="1200">
                <a:latin typeface="Times New Roman"/>
                <a:cs typeface="Times New Roman"/>
              </a:rPr>
              <a:t>y – 5 ln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92736" y="6302832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5" h="0">
                <a:moveTo>
                  <a:pt x="0" y="0"/>
                </a:moveTo>
                <a:lnTo>
                  <a:pt x="166387" y="0"/>
                </a:lnTo>
              </a:path>
            </a:pathLst>
          </a:custGeom>
          <a:ln w="6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835791" y="6294680"/>
            <a:ext cx="8382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 i="1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4500" y="6177114"/>
            <a:ext cx="253809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6. ln </a:t>
            </a:r>
            <a:r>
              <a:rPr dirty="0" baseline="34722" sz="1800" spc="-37" i="1">
                <a:latin typeface="Times New Roman"/>
                <a:cs typeface="Times New Roman"/>
              </a:rPr>
              <a:t>xy </a:t>
            </a:r>
            <a:r>
              <a:rPr dirty="0" sz="1200">
                <a:latin typeface="Times New Roman"/>
                <a:cs typeface="Times New Roman"/>
              </a:rPr>
              <a:t>= ln </a:t>
            </a:r>
            <a:r>
              <a:rPr dirty="0" sz="1200" spc="10">
                <a:latin typeface="Times New Roman"/>
                <a:cs typeface="Times New Roman"/>
              </a:rPr>
              <a:t>xy </a:t>
            </a:r>
            <a:r>
              <a:rPr dirty="0" sz="1200">
                <a:latin typeface="Times New Roman"/>
                <a:cs typeface="Times New Roman"/>
              </a:rPr>
              <a:t>– ln z = ln x + ln y – ln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92687" y="6874267"/>
            <a:ext cx="328295" cy="0"/>
          </a:xfrm>
          <a:custGeom>
            <a:avLst/>
            <a:gdLst/>
            <a:ahLst/>
            <a:cxnLst/>
            <a:rect l="l" t="t" r="r" b="b"/>
            <a:pathLst>
              <a:path w="328294" h="0">
                <a:moveTo>
                  <a:pt x="0" y="0"/>
                </a:moveTo>
                <a:lnTo>
                  <a:pt x="328247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916384" y="6866108"/>
            <a:ext cx="8509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i="1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4500" y="6747090"/>
            <a:ext cx="182626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7. ln </a:t>
            </a:r>
            <a:r>
              <a:rPr dirty="0" baseline="34722" sz="1800" spc="-7" i="1">
                <a:latin typeface="Times New Roman"/>
                <a:cs typeface="Times New Roman"/>
              </a:rPr>
              <a:t>x </a:t>
            </a:r>
            <a:r>
              <a:rPr dirty="0" baseline="34722" sz="1800" spc="-7">
                <a:latin typeface="Symbol"/>
                <a:cs typeface="Symbol"/>
              </a:rPr>
              <a:t></a:t>
            </a:r>
            <a:r>
              <a:rPr dirty="0" baseline="34722" sz="1800" spc="-7">
                <a:latin typeface="Times New Roman"/>
                <a:cs typeface="Times New Roman"/>
              </a:rPr>
              <a:t> </a:t>
            </a:r>
            <a:r>
              <a:rPr dirty="0" baseline="34722" sz="1800" spc="-7" i="1">
                <a:latin typeface="Times New Roman"/>
                <a:cs typeface="Times New Roman"/>
              </a:rPr>
              <a:t>y </a:t>
            </a:r>
            <a:r>
              <a:rPr dirty="0" sz="1200">
                <a:latin typeface="Times New Roman"/>
                <a:cs typeface="Times New Roman"/>
              </a:rPr>
              <a:t>= ln (x + </a:t>
            </a:r>
            <a:r>
              <a:rPr dirty="0" sz="1200" spc="-15">
                <a:latin typeface="Times New Roman"/>
                <a:cs typeface="Times New Roman"/>
              </a:rPr>
              <a:t>y) </a:t>
            </a:r>
            <a:r>
              <a:rPr dirty="0" sz="1200">
                <a:latin typeface="Times New Roman"/>
                <a:cs typeface="Times New Roman"/>
              </a:rPr>
              <a:t>– ln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46596" y="7770283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4" h="11429">
                <a:moveTo>
                  <a:pt x="0" y="11159"/>
                </a:moveTo>
                <a:lnTo>
                  <a:pt x="19589" y="0"/>
                </a:lnTo>
              </a:path>
            </a:pathLst>
          </a:custGeom>
          <a:ln w="63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66185" y="7773601"/>
            <a:ext cx="28575" cy="52069"/>
          </a:xfrm>
          <a:custGeom>
            <a:avLst/>
            <a:gdLst/>
            <a:ahLst/>
            <a:cxnLst/>
            <a:rect l="l" t="t" r="r" b="b"/>
            <a:pathLst>
              <a:path w="28575" h="52070">
                <a:moveTo>
                  <a:pt x="0" y="0"/>
                </a:moveTo>
                <a:lnTo>
                  <a:pt x="28027" y="51570"/>
                </a:lnTo>
              </a:path>
            </a:pathLst>
          </a:custGeom>
          <a:ln w="126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97529" y="7671067"/>
            <a:ext cx="37465" cy="154305"/>
          </a:xfrm>
          <a:custGeom>
            <a:avLst/>
            <a:gdLst/>
            <a:ahLst/>
            <a:cxnLst/>
            <a:rect l="l" t="t" r="r" b="b"/>
            <a:pathLst>
              <a:path w="37465" h="154304">
                <a:moveTo>
                  <a:pt x="0" y="154105"/>
                </a:moveTo>
                <a:lnTo>
                  <a:pt x="37368" y="0"/>
                </a:lnTo>
              </a:path>
            </a:pathLst>
          </a:custGeom>
          <a:ln w="63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30622" y="7643920"/>
            <a:ext cx="401955" cy="0"/>
          </a:xfrm>
          <a:custGeom>
            <a:avLst/>
            <a:gdLst/>
            <a:ahLst/>
            <a:cxnLst/>
            <a:rect l="l" t="t" r="r" b="b"/>
            <a:pathLst>
              <a:path w="401955" h="0">
                <a:moveTo>
                  <a:pt x="0" y="0"/>
                </a:moveTo>
                <a:lnTo>
                  <a:pt x="401738" y="0"/>
                </a:lnTo>
              </a:path>
            </a:pathLst>
          </a:custGeom>
          <a:ln w="63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128686" y="7415734"/>
            <a:ext cx="323215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9880" algn="l"/>
              </a:tabLst>
            </a:pPr>
            <a:r>
              <a:rPr dirty="0" u="sng" sz="7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38777" y="7650866"/>
            <a:ext cx="29972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Times New Roman"/>
                <a:cs typeface="Times New Roman"/>
              </a:rPr>
              <a:t>x</a:t>
            </a:r>
            <a:r>
              <a:rPr dirty="0" sz="1200" spc="-100" i="1">
                <a:latin typeface="Times New Roman"/>
                <a:cs typeface="Times New Roman"/>
              </a:rPr>
              <a:t> </a:t>
            </a:r>
            <a:r>
              <a:rPr dirty="0" sz="1200">
                <a:latin typeface="Symbol"/>
                <a:cs typeface="Symbol"/>
              </a:rPr>
              <a:t></a:t>
            </a:r>
            <a:r>
              <a:rPr dirty="0" sz="1200" spc="-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03816" y="7420451"/>
            <a:ext cx="23367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5">
                <a:latin typeface="Times New Roman"/>
                <a:cs typeface="Times New Roman"/>
              </a:rPr>
              <a:t>3</a:t>
            </a:r>
            <a:r>
              <a:rPr dirty="0" sz="1200" spc="15" i="1">
                <a:latin typeface="Times New Roman"/>
                <a:cs typeface="Times New Roman"/>
              </a:rPr>
              <a:t>x</a:t>
            </a:r>
            <a:r>
              <a:rPr dirty="0" sz="1200" spc="-235" i="1">
                <a:latin typeface="Times New Roman"/>
                <a:cs typeface="Times New Roman"/>
              </a:rPr>
              <a:t> </a:t>
            </a:r>
            <a:r>
              <a:rPr dirty="0" baseline="43650" sz="1050">
                <a:latin typeface="Times New Roman"/>
                <a:cs typeface="Times New Roman"/>
              </a:rPr>
              <a:t>2</a:t>
            </a:r>
            <a:endParaRPr baseline="43650" sz="10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4500" y="7517130"/>
            <a:ext cx="15557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0220" algn="l"/>
                <a:tab pos="809625" algn="l"/>
              </a:tabLst>
            </a:pPr>
            <a:r>
              <a:rPr dirty="0" sz="1200">
                <a:latin typeface="Times New Roman"/>
                <a:cs typeface="Times New Roman"/>
              </a:rPr>
              <a:t>8.  ln	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>
                <a:latin typeface="Times New Roman"/>
                <a:cs typeface="Times New Roman"/>
              </a:rPr>
              <a:t>= ln 3x² -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053051" y="7634754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5" h="11429">
                <a:moveTo>
                  <a:pt x="0" y="11151"/>
                </a:moveTo>
                <a:lnTo>
                  <a:pt x="19529" y="0"/>
                </a:lnTo>
              </a:path>
            </a:pathLst>
          </a:custGeom>
          <a:ln w="62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072581" y="7637982"/>
            <a:ext cx="28575" cy="50800"/>
          </a:xfrm>
          <a:custGeom>
            <a:avLst/>
            <a:gdLst/>
            <a:ahLst/>
            <a:cxnLst/>
            <a:rect l="l" t="t" r="r" b="b"/>
            <a:pathLst>
              <a:path w="28575" h="50800">
                <a:moveTo>
                  <a:pt x="0" y="0"/>
                </a:moveTo>
                <a:lnTo>
                  <a:pt x="28242" y="50767"/>
                </a:lnTo>
              </a:path>
            </a:pathLst>
          </a:custGeom>
          <a:ln w="12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103829" y="7537038"/>
            <a:ext cx="38100" cy="151765"/>
          </a:xfrm>
          <a:custGeom>
            <a:avLst/>
            <a:gdLst/>
            <a:ahLst/>
            <a:cxnLst/>
            <a:rect l="l" t="t" r="r" b="b"/>
            <a:pathLst>
              <a:path w="38100" h="151765">
                <a:moveTo>
                  <a:pt x="0" y="151712"/>
                </a:moveTo>
                <a:lnTo>
                  <a:pt x="37556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914109" y="7512332"/>
            <a:ext cx="156845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10">
                <a:latin typeface="Times New Roman"/>
                <a:cs typeface="Times New Roman"/>
              </a:rPr>
              <a:t>1/</a:t>
            </a:r>
            <a:r>
              <a:rPr dirty="0" sz="700" spc="-125">
                <a:latin typeface="Times New Roman"/>
                <a:cs typeface="Times New Roman"/>
              </a:rPr>
              <a:t> </a:t>
            </a:r>
            <a:r>
              <a:rPr dirty="0" sz="700" spc="1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45213" y="7516929"/>
            <a:ext cx="368681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36750" algn="l"/>
              </a:tabLst>
            </a:pPr>
            <a:r>
              <a:rPr dirty="0" sz="1200" spc="10" i="1">
                <a:latin typeface="Times New Roman"/>
                <a:cs typeface="Times New Roman"/>
              </a:rPr>
              <a:t>x </a:t>
            </a:r>
            <a:r>
              <a:rPr dirty="0" sz="1200" spc="50">
                <a:latin typeface="Symbol"/>
                <a:cs typeface="Symbol"/>
              </a:rPr>
              <a:t></a:t>
            </a:r>
            <a:r>
              <a:rPr dirty="0" sz="1200" spc="50">
                <a:latin typeface="Times New Roman"/>
                <a:cs typeface="Times New Roman"/>
              </a:rPr>
              <a:t>1 </a:t>
            </a:r>
            <a:r>
              <a:rPr dirty="0" sz="1200">
                <a:latin typeface="Times New Roman"/>
                <a:cs typeface="Times New Roman"/>
              </a:rPr>
              <a:t>= ln 3 + ln </a:t>
            </a:r>
            <a:r>
              <a:rPr dirty="0" sz="1200" spc="5">
                <a:latin typeface="Times New Roman"/>
                <a:cs typeface="Times New Roman"/>
              </a:rPr>
              <a:t>x² </a:t>
            </a:r>
            <a:r>
              <a:rPr dirty="0" sz="1200">
                <a:latin typeface="Times New Roman"/>
                <a:cs typeface="Times New Roman"/>
              </a:rPr>
              <a:t>- ln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(</a:t>
            </a:r>
            <a:r>
              <a:rPr dirty="0" sz="1200" spc="55" i="1">
                <a:latin typeface="Times New Roman"/>
                <a:cs typeface="Times New Roman"/>
              </a:rPr>
              <a:t>x</a:t>
            </a:r>
            <a:r>
              <a:rPr dirty="0" sz="1200" spc="-90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Symbol"/>
                <a:cs typeface="Symbol"/>
              </a:rPr>
              <a:t></a:t>
            </a:r>
            <a:r>
              <a:rPr dirty="0" sz="1200" spc="5">
                <a:latin typeface="Times New Roman"/>
                <a:cs typeface="Times New Roman"/>
              </a:rPr>
              <a:t>1)	</a:t>
            </a:r>
            <a:r>
              <a:rPr dirty="0" sz="1200">
                <a:latin typeface="Times New Roman"/>
                <a:cs typeface="Times New Roman"/>
              </a:rPr>
              <a:t>= ln 3 + 2 ln x – ½ ln (x –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96313" y="8287433"/>
            <a:ext cx="164465" cy="0"/>
          </a:xfrm>
          <a:custGeom>
            <a:avLst/>
            <a:gdLst/>
            <a:ahLst/>
            <a:cxnLst/>
            <a:rect l="l" t="t" r="r" b="b"/>
            <a:pathLst>
              <a:path w="164465" h="0">
                <a:moveTo>
                  <a:pt x="0" y="0"/>
                </a:moveTo>
                <a:lnTo>
                  <a:pt x="164372" y="0"/>
                </a:lnTo>
              </a:path>
            </a:pathLst>
          </a:custGeom>
          <a:ln w="6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95897" y="8312120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4" h="11429">
                <a:moveTo>
                  <a:pt x="0" y="11144"/>
                </a:moveTo>
                <a:lnTo>
                  <a:pt x="19425" y="0"/>
                </a:lnTo>
              </a:path>
            </a:pathLst>
          </a:custGeom>
          <a:ln w="63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815322" y="8315135"/>
            <a:ext cx="28575" cy="135890"/>
          </a:xfrm>
          <a:custGeom>
            <a:avLst/>
            <a:gdLst/>
            <a:ahLst/>
            <a:cxnLst/>
            <a:rect l="l" t="t" r="r" b="b"/>
            <a:pathLst>
              <a:path w="28575" h="135890">
                <a:moveTo>
                  <a:pt x="0" y="0"/>
                </a:moveTo>
                <a:lnTo>
                  <a:pt x="28390" y="135824"/>
                </a:lnTo>
              </a:path>
            </a:pathLst>
          </a:custGeom>
          <a:ln w="128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47001" y="8084452"/>
            <a:ext cx="37465" cy="367030"/>
          </a:xfrm>
          <a:custGeom>
            <a:avLst/>
            <a:gdLst/>
            <a:ahLst/>
            <a:cxnLst/>
            <a:rect l="l" t="t" r="r" b="b"/>
            <a:pathLst>
              <a:path w="37465" h="367029">
                <a:moveTo>
                  <a:pt x="0" y="366507"/>
                </a:moveTo>
                <a:lnTo>
                  <a:pt x="37357" y="0"/>
                </a:lnTo>
              </a:path>
            </a:pathLst>
          </a:custGeom>
          <a:ln w="62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884358" y="8084452"/>
            <a:ext cx="189230" cy="0"/>
          </a:xfrm>
          <a:custGeom>
            <a:avLst/>
            <a:gdLst/>
            <a:ahLst/>
            <a:cxnLst/>
            <a:rect l="l" t="t" r="r" b="b"/>
            <a:pathLst>
              <a:path w="189230" h="0">
                <a:moveTo>
                  <a:pt x="0" y="0"/>
                </a:moveTo>
                <a:lnTo>
                  <a:pt x="188874" y="0"/>
                </a:lnTo>
              </a:path>
            </a:pathLst>
          </a:custGeom>
          <a:ln w="6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5657" y="8287825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06" y="0"/>
                </a:lnTo>
              </a:path>
            </a:pathLst>
          </a:custGeom>
          <a:ln w="63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1385340" y="8298065"/>
            <a:ext cx="3435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780" algn="l"/>
              </a:tabLst>
            </a:pPr>
            <a:r>
              <a:rPr dirty="0" sz="1200">
                <a:latin typeface="Symbol"/>
                <a:cs typeface="Symbol"/>
              </a:rPr>
              <a:t>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85340" y="7974586"/>
            <a:ext cx="4718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7037" sz="1800">
                <a:latin typeface="Symbol"/>
                <a:cs typeface="Symbol"/>
              </a:rPr>
              <a:t></a:t>
            </a:r>
            <a:r>
              <a:rPr dirty="0" baseline="-37037" sz="1800">
                <a:latin typeface="Times New Roman"/>
                <a:cs typeface="Times New Roman"/>
              </a:rPr>
              <a:t> </a:t>
            </a:r>
            <a:r>
              <a:rPr dirty="0" baseline="-32407" sz="1800" spc="-30" i="1">
                <a:latin typeface="Times New Roman"/>
                <a:cs typeface="Times New Roman"/>
              </a:rPr>
              <a:t>xy</a:t>
            </a:r>
            <a:r>
              <a:rPr dirty="0" baseline="-32407" sz="1800" spc="-315" i="1">
                <a:latin typeface="Times New Roman"/>
                <a:cs typeface="Times New Roman"/>
              </a:rPr>
              <a:t> </a:t>
            </a:r>
            <a:r>
              <a:rPr dirty="0" baseline="-37037" sz="1800">
                <a:latin typeface="Symbol"/>
                <a:cs typeface="Symbol"/>
              </a:rPr>
              <a:t></a:t>
            </a:r>
            <a:r>
              <a:rPr dirty="0" sz="700">
                <a:latin typeface="Times New Roman"/>
                <a:cs typeface="Times New Roman"/>
              </a:rPr>
              <a:t>1/ 4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403627" y="8288056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5" h="0">
                <a:moveTo>
                  <a:pt x="0" y="0"/>
                </a:moveTo>
                <a:lnTo>
                  <a:pt x="166465" y="0"/>
                </a:lnTo>
              </a:path>
            </a:pathLst>
          </a:custGeom>
          <a:ln w="63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2313242" y="8297932"/>
            <a:ext cx="34353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780" algn="l"/>
              </a:tabLst>
            </a:pPr>
            <a:r>
              <a:rPr dirty="0" sz="1200" spc="-5">
                <a:latin typeface="Symbol"/>
                <a:cs typeface="Symbol"/>
              </a:rPr>
              <a:t>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01240" y="8064713"/>
            <a:ext cx="17557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24305" algn="l"/>
              </a:tabLst>
            </a:pPr>
            <a:r>
              <a:rPr dirty="0" sz="1200" spc="-20" i="1">
                <a:latin typeface="Times New Roman"/>
                <a:cs typeface="Times New Roman"/>
              </a:rPr>
              <a:t>xy	</a:t>
            </a:r>
            <a:r>
              <a:rPr dirty="0" baseline="-4629" sz="1800" spc="-7">
                <a:latin typeface="Symbol"/>
                <a:cs typeface="Symbol"/>
              </a:rPr>
              <a:t></a:t>
            </a:r>
            <a:r>
              <a:rPr dirty="0" baseline="-4629" sz="1800" spc="-7">
                <a:latin typeface="Times New Roman"/>
                <a:cs typeface="Times New Roman"/>
              </a:rPr>
              <a:t> </a:t>
            </a:r>
            <a:r>
              <a:rPr dirty="0" sz="1200" spc="-20" i="1">
                <a:latin typeface="Times New Roman"/>
                <a:cs typeface="Times New Roman"/>
              </a:rPr>
              <a:t>xy</a:t>
            </a:r>
            <a:r>
              <a:rPr dirty="0" sz="1200" spc="-125" i="1">
                <a:latin typeface="Times New Roman"/>
                <a:cs typeface="Times New Roman"/>
              </a:rPr>
              <a:t> </a:t>
            </a:r>
            <a:r>
              <a:rPr dirty="0" baseline="-4629" sz="1800" spc="-7">
                <a:latin typeface="Symbol"/>
                <a:cs typeface="Symbol"/>
              </a:rPr>
              <a:t></a:t>
            </a:r>
            <a:endParaRPr baseline="-4629" sz="180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44500" y="8161596"/>
            <a:ext cx="4981575" cy="327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85"/>
              </a:lnSpc>
              <a:spcBef>
                <a:spcPts val="100"/>
              </a:spcBef>
              <a:tabLst>
                <a:tab pos="652780" algn="l"/>
                <a:tab pos="1212850" algn="l"/>
                <a:tab pos="1428115" algn="l"/>
                <a:tab pos="2140585" algn="l"/>
              </a:tabLst>
            </a:pPr>
            <a:r>
              <a:rPr dirty="0" sz="1200">
                <a:latin typeface="Times New Roman"/>
                <a:cs typeface="Times New Roman"/>
              </a:rPr>
              <a:t>9. ln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baseline="15873" sz="1050" spc="-7">
                <a:latin typeface="Times New Roman"/>
                <a:cs typeface="Times New Roman"/>
              </a:rPr>
              <a:t>4	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baseline="-4629" sz="1800">
                <a:latin typeface="Symbol"/>
                <a:cs typeface="Symbol"/>
              </a:rPr>
              <a:t></a:t>
            </a:r>
            <a:r>
              <a:rPr dirty="0" baseline="-4629" sz="1800">
                <a:latin typeface="Times New Roman"/>
                <a:cs typeface="Times New Roman"/>
              </a:rPr>
              <a:t>	</a:t>
            </a:r>
            <a:r>
              <a:rPr dirty="0" baseline="-4629" sz="1800">
                <a:latin typeface="Symbol"/>
                <a:cs typeface="Symbol"/>
              </a:rPr>
              <a:t></a:t>
            </a:r>
            <a:r>
              <a:rPr dirty="0" baseline="-4629" sz="180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= ¼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baseline="-4629" sz="1800" spc="-7">
                <a:latin typeface="Symbol"/>
                <a:cs typeface="Symbol"/>
              </a:rPr>
              <a:t></a:t>
            </a:r>
            <a:r>
              <a:rPr dirty="0" baseline="-4629" sz="1800" spc="-7">
                <a:latin typeface="Times New Roman"/>
                <a:cs typeface="Times New Roman"/>
              </a:rPr>
              <a:t>	</a:t>
            </a:r>
            <a:r>
              <a:rPr dirty="0" baseline="-4629" sz="1800" spc="-7">
                <a:latin typeface="Symbol"/>
                <a:cs typeface="Symbol"/>
              </a:rPr>
              <a:t></a:t>
            </a:r>
            <a:r>
              <a:rPr dirty="0" baseline="-4629" sz="1800" spc="-7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 ¼ ln xy – ¼ ln z = ¼ ln x + ¼ ln y – ¼ ln</a:t>
            </a:r>
            <a:r>
              <a:rPr dirty="0" sz="1200" spc="-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  <a:p>
            <a:pPr marL="506095">
              <a:lnSpc>
                <a:spcPts val="1185"/>
              </a:lnSpc>
              <a:tabLst>
                <a:tab pos="1086485" algn="l"/>
                <a:tab pos="2014855" algn="l"/>
              </a:tabLst>
            </a:pPr>
            <a:r>
              <a:rPr dirty="0" sz="1200" spc="-5" i="1">
                <a:latin typeface="Times New Roman"/>
                <a:cs typeface="Times New Roman"/>
              </a:rPr>
              <a:t>z	</a:t>
            </a:r>
            <a:r>
              <a:rPr dirty="0" sz="1200" i="1">
                <a:latin typeface="Times New Roman"/>
                <a:cs typeface="Times New Roman"/>
              </a:rPr>
              <a:t>z	</a:t>
            </a:r>
            <a:r>
              <a:rPr dirty="0" sz="1200" spc="-5" i="1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359153" y="8652459"/>
            <a:ext cx="16402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665" algn="l"/>
              </a:tabLst>
            </a:pPr>
            <a:r>
              <a:rPr dirty="0" sz="1200">
                <a:latin typeface="Times New Roman"/>
                <a:cs typeface="Times New Roman"/>
              </a:rPr>
              <a:t>or	¼ </a:t>
            </a:r>
            <a:r>
              <a:rPr dirty="0" sz="1200" spc="-5">
                <a:latin typeface="Times New Roman"/>
                <a:cs typeface="Times New Roman"/>
              </a:rPr>
              <a:t>(ln </a:t>
            </a:r>
            <a:r>
              <a:rPr dirty="0" sz="1200">
                <a:latin typeface="Times New Roman"/>
                <a:cs typeface="Times New Roman"/>
              </a:rPr>
              <a:t>x + ln y – ln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445040" y="8988149"/>
            <a:ext cx="3645535" cy="717550"/>
          </a:xfrm>
          <a:custGeom>
            <a:avLst/>
            <a:gdLst/>
            <a:ahLst/>
            <a:cxnLst/>
            <a:rect l="l" t="t" r="r" b="b"/>
            <a:pathLst>
              <a:path w="3645534" h="717550">
                <a:moveTo>
                  <a:pt x="0" y="717356"/>
                </a:moveTo>
                <a:lnTo>
                  <a:pt x="3645217" y="717356"/>
                </a:lnTo>
                <a:lnTo>
                  <a:pt x="3645217" y="0"/>
                </a:lnTo>
                <a:lnTo>
                  <a:pt x="0" y="0"/>
                </a:lnTo>
                <a:lnTo>
                  <a:pt x="0" y="7173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27533" y="454949"/>
            <a:ext cx="6261100" cy="723265"/>
          </a:xfrm>
          <a:custGeom>
            <a:avLst/>
            <a:gdLst/>
            <a:ahLst/>
            <a:cxnLst/>
            <a:rect l="l" t="t" r="r" b="b"/>
            <a:pathLst>
              <a:path w="6261100" h="723265">
                <a:moveTo>
                  <a:pt x="0" y="723026"/>
                </a:moveTo>
                <a:lnTo>
                  <a:pt x="6260604" y="723026"/>
                </a:lnTo>
                <a:lnTo>
                  <a:pt x="6260604" y="0"/>
                </a:lnTo>
                <a:lnTo>
                  <a:pt x="0" y="0"/>
                </a:lnTo>
                <a:lnTo>
                  <a:pt x="0" y="7230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714833" y="424089"/>
            <a:ext cx="2354580" cy="41910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100" spc="-55" b="1" i="1">
                <a:latin typeface="Arial"/>
                <a:cs typeface="Arial"/>
              </a:rPr>
              <a:t>Applied</a:t>
            </a:r>
            <a:r>
              <a:rPr dirty="0" sz="1100" spc="-5" b="1" i="1">
                <a:latin typeface="Arial"/>
                <a:cs typeface="Arial"/>
              </a:rPr>
              <a:t> </a:t>
            </a:r>
            <a:r>
              <a:rPr dirty="0" sz="1100" spc="-40" b="1" i="1">
                <a:latin typeface="Arial"/>
                <a:cs typeface="Arial"/>
              </a:rPr>
              <a:t>Mathematic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100" spc="-45" b="1" i="1">
                <a:latin typeface="Arial"/>
                <a:cs typeface="Arial"/>
              </a:rPr>
              <a:t>Computer </a:t>
            </a:r>
            <a:r>
              <a:rPr dirty="0" sz="1100" spc="-60" b="1" i="1">
                <a:latin typeface="Arial"/>
                <a:cs typeface="Arial"/>
              </a:rPr>
              <a:t>of </a:t>
            </a:r>
            <a:r>
              <a:rPr dirty="0" sz="1100" spc="-45" b="1" i="1">
                <a:latin typeface="Arial"/>
                <a:cs typeface="Arial"/>
              </a:rPr>
              <a:t>Engineering</a:t>
            </a:r>
            <a:r>
              <a:rPr dirty="0" sz="1100" spc="70" b="1" i="1">
                <a:latin typeface="Arial"/>
                <a:cs typeface="Arial"/>
              </a:rPr>
              <a:t> </a:t>
            </a:r>
            <a:r>
              <a:rPr dirty="0" sz="1100" spc="-40" b="1" i="1">
                <a:latin typeface="Arial"/>
                <a:cs typeface="Arial"/>
              </a:rPr>
              <a:t>Department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200755" y="649844"/>
            <a:ext cx="77216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45" b="1" i="1">
                <a:latin typeface="Arial"/>
                <a:cs typeface="Arial"/>
              </a:rPr>
              <a:t>lecture</a:t>
            </a:r>
            <a:r>
              <a:rPr dirty="0" sz="1100" spc="-65" b="1" i="1">
                <a:latin typeface="Arial"/>
                <a:cs typeface="Arial"/>
              </a:rPr>
              <a:t> </a:t>
            </a:r>
            <a:r>
              <a:rPr dirty="0" sz="1100" spc="-45" b="1" i="1">
                <a:latin typeface="Arial"/>
                <a:cs typeface="Arial"/>
              </a:rPr>
              <a:t>Four</a:t>
            </a:r>
            <a:endParaRPr sz="11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27533" y="819532"/>
            <a:ext cx="5942965" cy="0"/>
          </a:xfrm>
          <a:custGeom>
            <a:avLst/>
            <a:gdLst/>
            <a:ahLst/>
            <a:cxnLst/>
            <a:rect l="l" t="t" r="r" b="b"/>
            <a:pathLst>
              <a:path w="5942965" h="0">
                <a:moveTo>
                  <a:pt x="0" y="0"/>
                </a:moveTo>
                <a:lnTo>
                  <a:pt x="5942558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670092" y="81953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 h="0">
                <a:moveTo>
                  <a:pt x="0" y="0"/>
                </a:moveTo>
                <a:lnTo>
                  <a:pt x="85496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755588" y="819532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 h="0">
                <a:moveTo>
                  <a:pt x="0" y="0"/>
                </a:moveTo>
                <a:lnTo>
                  <a:pt x="77812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833401" y="819532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 h="0">
                <a:moveTo>
                  <a:pt x="0" y="0"/>
                </a:moveTo>
                <a:lnTo>
                  <a:pt x="77812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911214" y="819532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 h="0">
                <a:moveTo>
                  <a:pt x="0" y="0"/>
                </a:moveTo>
                <a:lnTo>
                  <a:pt x="46659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-30"/>
              <a:t>Asst.Lec. </a:t>
            </a:r>
            <a:r>
              <a:rPr dirty="0" spc="-10"/>
              <a:t>Weaam </a:t>
            </a:r>
            <a:r>
              <a:rPr dirty="0"/>
              <a:t>T.</a:t>
            </a:r>
            <a:r>
              <a:rPr dirty="0" spc="-35"/>
              <a:t> </a:t>
            </a:r>
            <a:r>
              <a:rPr dirty="0" spc="-45"/>
              <a:t>Ali</a:t>
            </a:r>
          </a:p>
        </p:txBody>
      </p:sp>
      <p:sp>
        <p:nvSpPr>
          <p:cNvPr id="70" name="object 7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7530" y="487680"/>
            <a:ext cx="4720590" cy="663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5">
                <a:latin typeface="Calibri"/>
                <a:cs typeface="Calibri"/>
              </a:rPr>
              <a:t>Natural logarithms </a:t>
            </a:r>
            <a:r>
              <a:rPr dirty="0" sz="1200">
                <a:latin typeface="Calibri"/>
                <a:cs typeface="Calibri"/>
              </a:rPr>
              <a:t>– </a:t>
            </a:r>
            <a:r>
              <a:rPr dirty="0" sz="1200" spc="-5">
                <a:latin typeface="Calibri"/>
                <a:cs typeface="Calibri"/>
              </a:rPr>
              <a:t>Handout answer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key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algn="r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Author: </a:t>
            </a:r>
            <a:r>
              <a:rPr dirty="0" sz="1100" spc="-5">
                <a:latin typeface="Calibri"/>
                <a:cs typeface="Calibri"/>
              </a:rPr>
              <a:t>Julia </a:t>
            </a:r>
            <a:r>
              <a:rPr dirty="0" sz="1100">
                <a:latin typeface="Calibri"/>
                <a:cs typeface="Calibri"/>
              </a:rPr>
              <a:t>Launer, </a:t>
            </a:r>
            <a:r>
              <a:rPr dirty="0" sz="1100" spc="-5">
                <a:latin typeface="Calibri"/>
                <a:cs typeface="Calibri"/>
              </a:rPr>
              <a:t>revised by Susan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Lyons</a:t>
            </a:r>
            <a:endParaRPr sz="1100">
              <a:latin typeface="Calibri"/>
              <a:cs typeface="Calibri"/>
            </a:endParaRPr>
          </a:p>
          <a:p>
            <a:pPr algn="r">
              <a:lnSpc>
                <a:spcPct val="100000"/>
              </a:lnSpc>
              <a:spcBef>
                <a:spcPts val="25"/>
              </a:spcBef>
            </a:pPr>
            <a:r>
              <a:rPr dirty="0" sz="1100" spc="-5" i="1">
                <a:latin typeface="Calibri"/>
                <a:cs typeface="Calibri"/>
              </a:rPr>
              <a:t>Last updated:</a:t>
            </a:r>
            <a:r>
              <a:rPr dirty="0" sz="1100" spc="-2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8/17/2011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48784" y="9006840"/>
            <a:ext cx="286385" cy="4235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5112" y="9110909"/>
            <a:ext cx="2700144" cy="279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1627378"/>
            <a:ext cx="372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72057" y="1754261"/>
            <a:ext cx="328295" cy="0"/>
          </a:xfrm>
          <a:custGeom>
            <a:avLst/>
            <a:gdLst/>
            <a:ahLst/>
            <a:cxnLst/>
            <a:rect l="l" t="t" r="r" b="b"/>
            <a:pathLst>
              <a:path w="328294" h="0">
                <a:moveTo>
                  <a:pt x="0" y="0"/>
                </a:moveTo>
                <a:lnTo>
                  <a:pt x="327983" y="0"/>
                </a:lnTo>
              </a:path>
            </a:pathLst>
          </a:custGeom>
          <a:ln w="63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2098" y="1778983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4" h="11430">
                <a:moveTo>
                  <a:pt x="0" y="11161"/>
                </a:moveTo>
                <a:lnTo>
                  <a:pt x="19328" y="0"/>
                </a:lnTo>
              </a:path>
            </a:pathLst>
          </a:custGeom>
          <a:ln w="63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1426" y="1782002"/>
            <a:ext cx="28575" cy="136525"/>
          </a:xfrm>
          <a:custGeom>
            <a:avLst/>
            <a:gdLst/>
            <a:ahLst/>
            <a:cxnLst/>
            <a:rect l="l" t="t" r="r" b="b"/>
            <a:pathLst>
              <a:path w="28575" h="136525">
                <a:moveTo>
                  <a:pt x="0" y="0"/>
                </a:moveTo>
                <a:lnTo>
                  <a:pt x="28388" y="136019"/>
                </a:lnTo>
              </a:path>
            </a:pathLst>
          </a:custGeom>
          <a:ln w="126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22834" y="1550987"/>
            <a:ext cx="37465" cy="367030"/>
          </a:xfrm>
          <a:custGeom>
            <a:avLst/>
            <a:gdLst/>
            <a:ahLst/>
            <a:cxnLst/>
            <a:rect l="l" t="t" r="r" b="b"/>
            <a:pathLst>
              <a:path w="37465" h="367030">
                <a:moveTo>
                  <a:pt x="0" y="367035"/>
                </a:moveTo>
                <a:lnTo>
                  <a:pt x="37449" y="0"/>
                </a:lnTo>
              </a:path>
            </a:pathLst>
          </a:custGeom>
          <a:ln w="63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60284" y="1550987"/>
            <a:ext cx="353060" cy="0"/>
          </a:xfrm>
          <a:custGeom>
            <a:avLst/>
            <a:gdLst/>
            <a:ahLst/>
            <a:cxnLst/>
            <a:rect l="l" t="t" r="r" b="b"/>
            <a:pathLst>
              <a:path w="353059" h="0">
                <a:moveTo>
                  <a:pt x="0" y="0"/>
                </a:moveTo>
                <a:lnTo>
                  <a:pt x="352447" y="0"/>
                </a:lnTo>
              </a:path>
            </a:pathLst>
          </a:custGeom>
          <a:ln w="63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095874" y="1746124"/>
            <a:ext cx="8509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6873" y="1530788"/>
            <a:ext cx="3244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Times New Roman"/>
                <a:cs typeface="Times New Roman"/>
              </a:rPr>
              <a:t>x </a:t>
            </a:r>
            <a:r>
              <a:rPr dirty="0" sz="1200">
                <a:latin typeface="Symbol"/>
                <a:cs typeface="Symbol"/>
              </a:rPr>
              <a:t>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16291" y="1754310"/>
            <a:ext cx="323850" cy="0"/>
          </a:xfrm>
          <a:custGeom>
            <a:avLst/>
            <a:gdLst/>
            <a:ahLst/>
            <a:cxnLst/>
            <a:rect l="l" t="t" r="r" b="b"/>
            <a:pathLst>
              <a:path w="323850" h="0">
                <a:moveTo>
                  <a:pt x="0" y="0"/>
                </a:moveTo>
                <a:lnTo>
                  <a:pt x="323551" y="0"/>
                </a:lnTo>
              </a:path>
            </a:pathLst>
          </a:custGeom>
          <a:ln w="63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042635" y="1642271"/>
            <a:ext cx="844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25625" y="1627378"/>
            <a:ext cx="3848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= ln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baseline="-4629" sz="1800">
                <a:latin typeface="Symbol"/>
                <a:cs typeface="Symbol"/>
              </a:rPr>
              <a:t></a:t>
            </a:r>
            <a:endParaRPr baseline="-4629" sz="18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26120" y="1763045"/>
            <a:ext cx="844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Symbol"/>
                <a:cs typeface="Symbol"/>
              </a:rPr>
              <a:t>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37871" y="1746177"/>
            <a:ext cx="85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26120" y="1441070"/>
            <a:ext cx="6292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7037" sz="1800">
                <a:latin typeface="Symbol"/>
                <a:cs typeface="Symbol"/>
              </a:rPr>
              <a:t></a:t>
            </a:r>
            <a:r>
              <a:rPr dirty="0" baseline="-37037" sz="1800" spc="-52">
                <a:latin typeface="Times New Roman"/>
                <a:cs typeface="Times New Roman"/>
              </a:rPr>
              <a:t> </a:t>
            </a:r>
            <a:r>
              <a:rPr dirty="0" baseline="-32407" sz="1800" i="1">
                <a:latin typeface="Times New Roman"/>
                <a:cs typeface="Times New Roman"/>
              </a:rPr>
              <a:t>x</a:t>
            </a:r>
            <a:r>
              <a:rPr dirty="0" baseline="-32407" sz="1800" spc="-142" i="1">
                <a:latin typeface="Times New Roman"/>
                <a:cs typeface="Times New Roman"/>
              </a:rPr>
              <a:t> </a:t>
            </a:r>
            <a:r>
              <a:rPr dirty="0" baseline="-32407" sz="1800">
                <a:latin typeface="Symbol"/>
                <a:cs typeface="Symbol"/>
              </a:rPr>
              <a:t></a:t>
            </a:r>
            <a:r>
              <a:rPr dirty="0" baseline="-32407" sz="1800" spc="44">
                <a:latin typeface="Times New Roman"/>
                <a:cs typeface="Times New Roman"/>
              </a:rPr>
              <a:t> </a:t>
            </a:r>
            <a:r>
              <a:rPr dirty="0" baseline="-32407" sz="1800" i="1">
                <a:latin typeface="Times New Roman"/>
                <a:cs typeface="Times New Roman"/>
              </a:rPr>
              <a:t>y</a:t>
            </a:r>
            <a:r>
              <a:rPr dirty="0" baseline="-32407" sz="1800" spc="-142" i="1">
                <a:latin typeface="Times New Roman"/>
                <a:cs typeface="Times New Roman"/>
              </a:rPr>
              <a:t> </a:t>
            </a:r>
            <a:r>
              <a:rPr dirty="0" baseline="-37037" sz="1800">
                <a:latin typeface="Symbol"/>
                <a:cs typeface="Symbol"/>
              </a:rPr>
              <a:t></a:t>
            </a:r>
            <a:r>
              <a:rPr dirty="0" sz="700">
                <a:latin typeface="Times New Roman"/>
                <a:cs typeface="Times New Roman"/>
              </a:rPr>
              <a:t>1/</a:t>
            </a:r>
            <a:r>
              <a:rPr dirty="0" sz="700" spc="-75">
                <a:latin typeface="Times New Roman"/>
                <a:cs typeface="Times New Roman"/>
              </a:rPr>
              <a:t> </a:t>
            </a:r>
            <a:r>
              <a:rPr dirty="0" sz="70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96695" y="1754541"/>
            <a:ext cx="324485" cy="0"/>
          </a:xfrm>
          <a:custGeom>
            <a:avLst/>
            <a:gdLst/>
            <a:ahLst/>
            <a:cxnLst/>
            <a:rect l="l" t="t" r="r" b="b"/>
            <a:pathLst>
              <a:path w="324485" h="0">
                <a:moveTo>
                  <a:pt x="0" y="0"/>
                </a:moveTo>
                <a:lnTo>
                  <a:pt x="323939" y="0"/>
                </a:lnTo>
              </a:path>
            </a:pathLst>
          </a:custGeom>
          <a:ln w="63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123683" y="1764417"/>
            <a:ext cx="844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54123" y="1627192"/>
            <a:ext cx="5365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= ½ ln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baseline="-4629" sz="1800">
                <a:latin typeface="Symbol"/>
                <a:cs typeface="Symbol"/>
              </a:rPr>
              <a:t></a:t>
            </a:r>
            <a:endParaRPr baseline="-4629" sz="18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42635" y="1764015"/>
            <a:ext cx="74803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5640" algn="l"/>
              </a:tabLst>
            </a:pPr>
            <a:r>
              <a:rPr dirty="0" sz="1200">
                <a:latin typeface="Symbol"/>
                <a:cs typeface="Symbol"/>
              </a:rPr>
              <a:t>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>
                <a:latin typeface="Symbol"/>
                <a:cs typeface="Symbol"/>
              </a:rPr>
              <a:t>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18417" y="1746089"/>
            <a:ext cx="8572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06187" y="1531256"/>
            <a:ext cx="50228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629" sz="1800">
                <a:latin typeface="Symbol"/>
                <a:cs typeface="Symbol"/>
              </a:rPr>
              <a:t></a:t>
            </a:r>
            <a:r>
              <a:rPr dirty="0" baseline="-4629" sz="180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x </a:t>
            </a:r>
            <a:r>
              <a:rPr dirty="0" sz="1200">
                <a:latin typeface="Symbol"/>
                <a:cs typeface="Symbol"/>
              </a:rPr>
              <a:t>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y</a:t>
            </a:r>
            <a:r>
              <a:rPr dirty="0" sz="1200" spc="-200" i="1">
                <a:latin typeface="Times New Roman"/>
                <a:cs typeface="Times New Roman"/>
              </a:rPr>
              <a:t> </a:t>
            </a:r>
            <a:r>
              <a:rPr dirty="0" baseline="-4629" sz="1800">
                <a:latin typeface="Symbol"/>
                <a:cs typeface="Symbol"/>
              </a:rPr>
              <a:t></a:t>
            </a:r>
            <a:endParaRPr baseline="-4629" sz="18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23683" y="1627192"/>
            <a:ext cx="14871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629" sz="1800">
                <a:latin typeface="Symbol"/>
                <a:cs typeface="Symbol"/>
              </a:rPr>
              <a:t></a:t>
            </a:r>
            <a:r>
              <a:rPr dirty="0" baseline="-4629" sz="18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 ½ ln (x + </a:t>
            </a:r>
            <a:r>
              <a:rPr dirty="0" sz="1200" spc="-10">
                <a:latin typeface="Times New Roman"/>
                <a:cs typeface="Times New Roman"/>
              </a:rPr>
              <a:t>y) </a:t>
            </a:r>
            <a:r>
              <a:rPr dirty="0" sz="1200">
                <a:latin typeface="Times New Roman"/>
                <a:cs typeface="Times New Roman"/>
              </a:rPr>
              <a:t>– ½ ln</a:t>
            </a:r>
            <a:r>
              <a:rPr dirty="0" sz="1200" spc="-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59153" y="2118106"/>
            <a:ext cx="1583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665" algn="l"/>
              </a:tabLst>
            </a:pPr>
            <a:r>
              <a:rPr dirty="0" sz="1200">
                <a:latin typeface="Times New Roman"/>
                <a:cs typeface="Times New Roman"/>
              </a:rPr>
              <a:t>or	½ </a:t>
            </a:r>
            <a:r>
              <a:rPr dirty="0" sz="1200" spc="-5">
                <a:latin typeface="Times New Roman"/>
                <a:cs typeface="Times New Roman"/>
              </a:rPr>
              <a:t>(ln </a:t>
            </a:r>
            <a:r>
              <a:rPr dirty="0" sz="1200">
                <a:latin typeface="Times New Roman"/>
                <a:cs typeface="Times New Roman"/>
              </a:rPr>
              <a:t>(x + </a:t>
            </a:r>
            <a:r>
              <a:rPr dirty="0" sz="1200" spc="-15">
                <a:latin typeface="Times New Roman"/>
                <a:cs typeface="Times New Roman"/>
              </a:rPr>
              <a:t>y) </a:t>
            </a:r>
            <a:r>
              <a:rPr dirty="0" sz="1200">
                <a:latin typeface="Times New Roman"/>
                <a:cs typeface="Times New Roman"/>
              </a:rPr>
              <a:t>– ln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71890" y="2809004"/>
            <a:ext cx="20320" cy="11430"/>
          </a:xfrm>
          <a:custGeom>
            <a:avLst/>
            <a:gdLst/>
            <a:ahLst/>
            <a:cxnLst/>
            <a:rect l="l" t="t" r="r" b="b"/>
            <a:pathLst>
              <a:path w="20319" h="11430">
                <a:moveTo>
                  <a:pt x="0" y="11153"/>
                </a:moveTo>
                <a:lnTo>
                  <a:pt x="19697" y="0"/>
                </a:lnTo>
              </a:path>
            </a:pathLst>
          </a:custGeom>
          <a:ln w="6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91588" y="2812318"/>
            <a:ext cx="28575" cy="145415"/>
          </a:xfrm>
          <a:custGeom>
            <a:avLst/>
            <a:gdLst/>
            <a:ahLst/>
            <a:cxnLst/>
            <a:rect l="l" t="t" r="r" b="b"/>
            <a:pathLst>
              <a:path w="28575" h="145414">
                <a:moveTo>
                  <a:pt x="0" y="0"/>
                </a:moveTo>
                <a:lnTo>
                  <a:pt x="28181" y="144966"/>
                </a:lnTo>
              </a:path>
            </a:pathLst>
          </a:custGeom>
          <a:ln w="127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22799" y="2566384"/>
            <a:ext cx="38100" cy="391160"/>
          </a:xfrm>
          <a:custGeom>
            <a:avLst/>
            <a:gdLst/>
            <a:ahLst/>
            <a:cxnLst/>
            <a:rect l="l" t="t" r="r" b="b"/>
            <a:pathLst>
              <a:path w="38100" h="391160">
                <a:moveTo>
                  <a:pt x="0" y="390901"/>
                </a:moveTo>
                <a:lnTo>
                  <a:pt x="37575" y="0"/>
                </a:lnTo>
              </a:path>
            </a:pathLst>
          </a:custGeom>
          <a:ln w="63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60375" y="2566384"/>
            <a:ext cx="422909" cy="0"/>
          </a:xfrm>
          <a:custGeom>
            <a:avLst/>
            <a:gdLst/>
            <a:ahLst/>
            <a:cxnLst/>
            <a:rect l="l" t="t" r="r" b="b"/>
            <a:pathLst>
              <a:path w="422909" h="0">
                <a:moveTo>
                  <a:pt x="0" y="0"/>
                </a:moveTo>
                <a:lnTo>
                  <a:pt x="422414" y="0"/>
                </a:lnTo>
              </a:path>
            </a:pathLst>
          </a:custGeom>
          <a:ln w="63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045556" y="2783694"/>
            <a:ext cx="22923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5">
                <a:latin typeface="Times New Roman"/>
                <a:cs typeface="Times New Roman"/>
              </a:rPr>
              <a:t>3</a:t>
            </a:r>
            <a:r>
              <a:rPr dirty="0" sz="1200" spc="15" i="1">
                <a:latin typeface="Times New Roman"/>
                <a:cs typeface="Times New Roman"/>
              </a:rPr>
              <a:t>z</a:t>
            </a:r>
            <a:r>
              <a:rPr dirty="0" sz="1200" spc="-215" i="1">
                <a:latin typeface="Times New Roman"/>
                <a:cs typeface="Times New Roman"/>
              </a:rPr>
              <a:t> </a:t>
            </a:r>
            <a:r>
              <a:rPr dirty="0" baseline="43650" sz="1050">
                <a:latin typeface="Times New Roman"/>
                <a:cs typeface="Times New Roman"/>
              </a:rPr>
              <a:t>2</a:t>
            </a:r>
            <a:endParaRPr baseline="43650" sz="10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69794" y="2565790"/>
            <a:ext cx="38608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0">
                <a:latin typeface="Times New Roman"/>
                <a:cs typeface="Times New Roman"/>
              </a:rPr>
              <a:t>4</a:t>
            </a:r>
            <a:r>
              <a:rPr dirty="0" sz="1200" spc="50" i="1">
                <a:latin typeface="Times New Roman"/>
                <a:cs typeface="Times New Roman"/>
              </a:rPr>
              <a:t>x</a:t>
            </a:r>
            <a:r>
              <a:rPr dirty="0" baseline="43650" sz="1050" spc="75">
                <a:latin typeface="Times New Roman"/>
                <a:cs typeface="Times New Roman"/>
              </a:rPr>
              <a:t>8</a:t>
            </a:r>
            <a:r>
              <a:rPr dirty="0" baseline="43650" sz="1050" spc="-37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y</a:t>
            </a:r>
            <a:r>
              <a:rPr dirty="0" sz="1200" spc="-220" i="1">
                <a:latin typeface="Times New Roman"/>
                <a:cs typeface="Times New Roman"/>
              </a:rPr>
              <a:t> </a:t>
            </a:r>
            <a:r>
              <a:rPr dirty="0" baseline="43650" sz="1050">
                <a:latin typeface="Times New Roman"/>
                <a:cs typeface="Times New Roman"/>
              </a:rPr>
              <a:t>9</a:t>
            </a:r>
            <a:endParaRPr baseline="43650" sz="10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792531" y="2787691"/>
            <a:ext cx="384810" cy="0"/>
          </a:xfrm>
          <a:custGeom>
            <a:avLst/>
            <a:gdLst/>
            <a:ahLst/>
            <a:cxnLst/>
            <a:rect l="l" t="t" r="r" b="b"/>
            <a:pathLst>
              <a:path w="384810" h="0">
                <a:moveTo>
                  <a:pt x="0" y="0"/>
                </a:moveTo>
                <a:lnTo>
                  <a:pt x="384475" y="0"/>
                </a:lnTo>
              </a:path>
            </a:pathLst>
          </a:custGeom>
          <a:ln w="63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260590" y="2529915"/>
            <a:ext cx="95885" cy="134620"/>
          </a:xfrm>
          <a:custGeom>
            <a:avLst/>
            <a:gdLst/>
            <a:ahLst/>
            <a:cxnLst/>
            <a:rect l="l" t="t" r="r" b="b"/>
            <a:pathLst>
              <a:path w="95885" h="134619">
                <a:moveTo>
                  <a:pt x="95745" y="0"/>
                </a:moveTo>
                <a:lnTo>
                  <a:pt x="0" y="1343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702328" y="2717852"/>
            <a:ext cx="844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Symbol"/>
                <a:cs typeface="Symbol"/>
              </a:rPr>
              <a:t>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4500" y="2661827"/>
            <a:ext cx="134239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4244" algn="l"/>
              </a:tabLst>
            </a:pPr>
            <a:r>
              <a:rPr dirty="0" sz="1200">
                <a:latin typeface="Times New Roman"/>
                <a:cs typeface="Times New Roman"/>
              </a:rPr>
              <a:t>11. ln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baseline="19841" sz="1050">
                <a:latin typeface="Times New Roman"/>
                <a:cs typeface="Times New Roman"/>
              </a:rPr>
              <a:t>3</a:t>
            </a:r>
            <a:r>
              <a:rPr dirty="0" u="sng" baseline="19841" sz="10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>
                <a:latin typeface="Times New Roman"/>
                <a:cs typeface="Times New Roman"/>
              </a:rPr>
              <a:t>= ln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Symbol"/>
                <a:cs typeface="Symbol"/>
              </a:rPr>
              <a:t></a:t>
            </a:r>
            <a:endParaRPr baseline="2314" sz="18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02328" y="2494973"/>
            <a:ext cx="668655" cy="278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1435">
              <a:lnSpc>
                <a:spcPts val="695"/>
              </a:lnSpc>
              <a:spcBef>
                <a:spcPts val="100"/>
              </a:spcBef>
            </a:pPr>
            <a:r>
              <a:rPr dirty="0" sz="70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  <a:p>
            <a:pPr algn="r" marR="5080">
              <a:lnSpc>
                <a:spcPts val="1295"/>
              </a:lnSpc>
            </a:pPr>
            <a:r>
              <a:rPr dirty="0" baseline="2314" sz="1800">
                <a:latin typeface="Symbol"/>
                <a:cs typeface="Symbol"/>
              </a:rPr>
              <a:t></a:t>
            </a:r>
            <a:r>
              <a:rPr dirty="0" baseline="2314" sz="180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4</a:t>
            </a:r>
            <a:r>
              <a:rPr dirty="0" sz="1200" spc="40" i="1">
                <a:latin typeface="Times New Roman"/>
                <a:cs typeface="Times New Roman"/>
              </a:rPr>
              <a:t>x</a:t>
            </a:r>
            <a:r>
              <a:rPr dirty="0" baseline="43650" sz="1050" spc="60">
                <a:latin typeface="Times New Roman"/>
                <a:cs typeface="Times New Roman"/>
              </a:rPr>
              <a:t>8 </a:t>
            </a:r>
            <a:r>
              <a:rPr dirty="0" sz="1200" spc="40" i="1">
                <a:latin typeface="Times New Roman"/>
                <a:cs typeface="Times New Roman"/>
              </a:rPr>
              <a:t>y</a:t>
            </a:r>
            <a:r>
              <a:rPr dirty="0" baseline="43650" sz="1050" spc="60">
                <a:latin typeface="Times New Roman"/>
                <a:cs typeface="Times New Roman"/>
              </a:rPr>
              <a:t>9 </a:t>
            </a:r>
            <a:r>
              <a:rPr dirty="0" baseline="2314" sz="1800">
                <a:latin typeface="Symbol"/>
                <a:cs typeface="Symbol"/>
              </a:rPr>
              <a:t></a:t>
            </a:r>
            <a:r>
              <a:rPr dirty="0" baseline="2314" sz="1800" spc="104">
                <a:latin typeface="Times New Roman"/>
                <a:cs typeface="Times New Roman"/>
              </a:rPr>
              <a:t> </a:t>
            </a:r>
            <a:r>
              <a:rPr dirty="0" baseline="39682" sz="1050">
                <a:latin typeface="Times New Roman"/>
                <a:cs typeface="Times New Roman"/>
              </a:rPr>
              <a:t>3</a:t>
            </a:r>
            <a:endParaRPr baseline="39682" sz="10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003591" y="2788280"/>
            <a:ext cx="384810" cy="0"/>
          </a:xfrm>
          <a:custGeom>
            <a:avLst/>
            <a:gdLst/>
            <a:ahLst/>
            <a:cxnLst/>
            <a:rect l="l" t="t" r="r" b="b"/>
            <a:pathLst>
              <a:path w="384810" h="0">
                <a:moveTo>
                  <a:pt x="0" y="0"/>
                </a:moveTo>
                <a:lnTo>
                  <a:pt x="384228" y="0"/>
                </a:lnTo>
              </a:path>
            </a:pathLst>
          </a:custGeom>
          <a:ln w="63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179806" y="2719113"/>
            <a:ext cx="129540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125" algn="l"/>
                <a:tab pos="1223010" algn="l"/>
              </a:tabLst>
            </a:pPr>
            <a:r>
              <a:rPr dirty="0" sz="1200">
                <a:latin typeface="Symbol"/>
                <a:cs typeface="Symbol"/>
              </a:rPr>
              <a:t>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>
                <a:latin typeface="Symbol"/>
                <a:cs typeface="Symbol"/>
              </a:rPr>
              <a:t>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79806" y="2661827"/>
            <a:ext cx="8185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3360" algn="l"/>
              </a:tabLst>
            </a:pPr>
            <a:r>
              <a:rPr dirty="0" baseline="2314" sz="1800">
                <a:latin typeface="Symbol"/>
                <a:cs typeface="Symbol"/>
              </a:rPr>
              <a:t></a:t>
            </a:r>
            <a:r>
              <a:rPr dirty="0" baseline="2314" sz="180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= 1/3 ln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Symbol"/>
                <a:cs typeface="Symbol"/>
              </a:rPr>
              <a:t></a:t>
            </a:r>
            <a:endParaRPr baseline="2314" sz="18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02328" y="2817702"/>
            <a:ext cx="177292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9584" algn="l"/>
                <a:tab pos="1223645" algn="l"/>
                <a:tab pos="1700530" algn="l"/>
              </a:tabLst>
            </a:pPr>
            <a:r>
              <a:rPr dirty="0" sz="1200">
                <a:latin typeface="Symbol"/>
                <a:cs typeface="Symbol"/>
              </a:rPr>
              <a:t>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>
                <a:latin typeface="Symbol"/>
                <a:cs typeface="Symbol"/>
              </a:rPr>
              <a:t>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>
                <a:latin typeface="Symbol"/>
                <a:cs typeface="Symbol"/>
              </a:rPr>
              <a:t>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66450" y="2779786"/>
            <a:ext cx="143192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3010" algn="l"/>
              </a:tabLst>
            </a:pPr>
            <a:r>
              <a:rPr dirty="0" sz="1200" spc="10">
                <a:latin typeface="Times New Roman"/>
                <a:cs typeface="Times New Roman"/>
              </a:rPr>
              <a:t>3</a:t>
            </a:r>
            <a:r>
              <a:rPr dirty="0" sz="1200" i="1">
                <a:latin typeface="Times New Roman"/>
                <a:cs typeface="Times New Roman"/>
              </a:rPr>
              <a:t>z</a:t>
            </a:r>
            <a:r>
              <a:rPr dirty="0" sz="1200" spc="-195" i="1">
                <a:latin typeface="Times New Roman"/>
                <a:cs typeface="Times New Roman"/>
              </a:rPr>
              <a:t> </a:t>
            </a:r>
            <a:r>
              <a:rPr dirty="0" baseline="43650" sz="1050">
                <a:latin typeface="Times New Roman"/>
                <a:cs typeface="Times New Roman"/>
              </a:rPr>
              <a:t>2</a:t>
            </a:r>
            <a:r>
              <a:rPr dirty="0" baseline="43650" sz="105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3</a:t>
            </a:r>
            <a:r>
              <a:rPr dirty="0" sz="1200" spc="100" i="1">
                <a:latin typeface="Times New Roman"/>
                <a:cs typeface="Times New Roman"/>
              </a:rPr>
              <a:t>z</a:t>
            </a:r>
            <a:r>
              <a:rPr dirty="0" baseline="43650" sz="1050">
                <a:latin typeface="Times New Roman"/>
                <a:cs typeface="Times New Roman"/>
              </a:rPr>
              <a:t>2</a:t>
            </a:r>
            <a:endParaRPr baseline="43650" sz="10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13865" y="2565250"/>
            <a:ext cx="5613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314" sz="1800">
                <a:latin typeface="Symbol"/>
                <a:cs typeface="Symbol"/>
              </a:rPr>
              <a:t></a:t>
            </a:r>
            <a:r>
              <a:rPr dirty="0" baseline="2314" sz="1800">
                <a:latin typeface="Times New Roman"/>
                <a:cs typeface="Times New Roman"/>
              </a:rPr>
              <a:t> </a:t>
            </a:r>
            <a:r>
              <a:rPr dirty="0" sz="1200" spc="40">
                <a:latin typeface="Times New Roman"/>
                <a:cs typeface="Times New Roman"/>
              </a:rPr>
              <a:t>4</a:t>
            </a:r>
            <a:r>
              <a:rPr dirty="0" sz="1200" spc="40" i="1">
                <a:latin typeface="Times New Roman"/>
                <a:cs typeface="Times New Roman"/>
              </a:rPr>
              <a:t>x</a:t>
            </a:r>
            <a:r>
              <a:rPr dirty="0" baseline="43650" sz="1050" spc="60">
                <a:latin typeface="Times New Roman"/>
                <a:cs typeface="Times New Roman"/>
              </a:rPr>
              <a:t>8 </a:t>
            </a:r>
            <a:r>
              <a:rPr dirty="0" sz="1200" spc="40" i="1">
                <a:latin typeface="Times New Roman"/>
                <a:cs typeface="Times New Roman"/>
              </a:rPr>
              <a:t>y</a:t>
            </a:r>
            <a:r>
              <a:rPr dirty="0" baseline="43650" sz="1050" spc="60">
                <a:latin typeface="Times New Roman"/>
                <a:cs typeface="Times New Roman"/>
              </a:rPr>
              <a:t>9</a:t>
            </a:r>
            <a:r>
              <a:rPr dirty="0" baseline="43650" sz="1050" spc="-97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Symbol"/>
                <a:cs typeface="Symbol"/>
              </a:rPr>
              <a:t></a:t>
            </a:r>
            <a:endParaRPr baseline="2314" sz="18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390584" y="2662173"/>
            <a:ext cx="2368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314" sz="1800">
                <a:latin typeface="Symbol"/>
                <a:cs typeface="Symbol"/>
              </a:rPr>
              <a:t></a:t>
            </a:r>
            <a:r>
              <a:rPr dirty="0" baseline="2314" sz="1800" spc="20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02004" y="3030014"/>
            <a:ext cx="3298190" cy="935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1/3 ln 4 + 1/3 ln </a:t>
            </a:r>
            <a:r>
              <a:rPr dirty="0" sz="1200" spc="25" i="1">
                <a:latin typeface="Times New Roman"/>
                <a:cs typeface="Times New Roman"/>
              </a:rPr>
              <a:t>x</a:t>
            </a:r>
            <a:r>
              <a:rPr dirty="0" baseline="43650" sz="1050" spc="37">
                <a:latin typeface="Times New Roman"/>
                <a:cs typeface="Times New Roman"/>
              </a:rPr>
              <a:t>8 </a:t>
            </a:r>
            <a:r>
              <a:rPr dirty="0" sz="1200">
                <a:latin typeface="Times New Roman"/>
                <a:cs typeface="Times New Roman"/>
              </a:rPr>
              <a:t>+ 1/3 ln </a:t>
            </a:r>
            <a:r>
              <a:rPr dirty="0" sz="1200" spc="40" i="1">
                <a:latin typeface="Times New Roman"/>
                <a:cs typeface="Times New Roman"/>
              </a:rPr>
              <a:t>y</a:t>
            </a:r>
            <a:r>
              <a:rPr dirty="0" baseline="43650" sz="1050" spc="60">
                <a:latin typeface="Times New Roman"/>
                <a:cs typeface="Times New Roman"/>
              </a:rPr>
              <a:t>9 </a:t>
            </a:r>
            <a:r>
              <a:rPr dirty="0" sz="1200">
                <a:latin typeface="Times New Roman"/>
                <a:cs typeface="Times New Roman"/>
              </a:rPr>
              <a:t>- 1/3 ln 3 – 1/3 ln z ²</a:t>
            </a:r>
            <a:r>
              <a:rPr dirty="0" sz="1200" spc="-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  <a:p>
            <a:pPr marL="12700" marR="446405">
              <a:lnSpc>
                <a:spcPct val="191700"/>
              </a:lnSpc>
              <a:spcBef>
                <a:spcPts val="200"/>
              </a:spcBef>
            </a:pPr>
            <a:r>
              <a:rPr dirty="0" sz="1200">
                <a:latin typeface="Times New Roman"/>
                <a:cs typeface="Times New Roman"/>
              </a:rPr>
              <a:t>1/3 ln 4 + 8/3 ln x + 3 ln y – 1/3 ln 3 – 2/3 ln</a:t>
            </a:r>
            <a:r>
              <a:rPr dirty="0" sz="1200" spc="-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  or 1/3 [ ln 4 + 8 ln x + 9 ln y – ln 3 – 2 ln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z]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44500" y="4250563"/>
            <a:ext cx="372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84578" y="4272703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4" h="11429">
                <a:moveTo>
                  <a:pt x="0" y="11203"/>
                </a:moveTo>
                <a:lnTo>
                  <a:pt x="19518" y="0"/>
                </a:lnTo>
              </a:path>
            </a:pathLst>
          </a:custGeom>
          <a:ln w="63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04097" y="4276032"/>
            <a:ext cx="28575" cy="52069"/>
          </a:xfrm>
          <a:custGeom>
            <a:avLst/>
            <a:gdLst/>
            <a:ahLst/>
            <a:cxnLst/>
            <a:rect l="l" t="t" r="r" b="b"/>
            <a:pathLst>
              <a:path w="28575" h="52070">
                <a:moveTo>
                  <a:pt x="0" y="0"/>
                </a:moveTo>
                <a:lnTo>
                  <a:pt x="28363" y="51471"/>
                </a:lnTo>
              </a:path>
            </a:pathLst>
          </a:custGeom>
          <a:ln w="127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35510" y="4173411"/>
            <a:ext cx="38100" cy="154305"/>
          </a:xfrm>
          <a:custGeom>
            <a:avLst/>
            <a:gdLst/>
            <a:ahLst/>
            <a:cxnLst/>
            <a:rect l="l" t="t" r="r" b="b"/>
            <a:pathLst>
              <a:path w="38100" h="154304">
                <a:moveTo>
                  <a:pt x="0" y="154092"/>
                </a:moveTo>
                <a:lnTo>
                  <a:pt x="37511" y="0"/>
                </a:lnTo>
              </a:path>
            </a:pathLst>
          </a:custGeom>
          <a:ln w="64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73021" y="4173411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374" y="0"/>
                </a:lnTo>
              </a:path>
            </a:pathLst>
          </a:custGeom>
          <a:ln w="6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274336" y="4272703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4" h="11429">
                <a:moveTo>
                  <a:pt x="0" y="11203"/>
                </a:moveTo>
                <a:lnTo>
                  <a:pt x="19524" y="0"/>
                </a:lnTo>
              </a:path>
            </a:pathLst>
          </a:custGeom>
          <a:ln w="63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293861" y="4276032"/>
            <a:ext cx="28575" cy="52069"/>
          </a:xfrm>
          <a:custGeom>
            <a:avLst/>
            <a:gdLst/>
            <a:ahLst/>
            <a:cxnLst/>
            <a:rect l="l" t="t" r="r" b="b"/>
            <a:pathLst>
              <a:path w="28575" h="52070">
                <a:moveTo>
                  <a:pt x="0" y="0"/>
                </a:moveTo>
                <a:lnTo>
                  <a:pt x="28356" y="51471"/>
                </a:lnTo>
              </a:path>
            </a:pathLst>
          </a:custGeom>
          <a:ln w="127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325278" y="4173411"/>
            <a:ext cx="37465" cy="154305"/>
          </a:xfrm>
          <a:custGeom>
            <a:avLst/>
            <a:gdLst/>
            <a:ahLst/>
            <a:cxnLst/>
            <a:rect l="l" t="t" r="r" b="b"/>
            <a:pathLst>
              <a:path w="37465" h="154304">
                <a:moveTo>
                  <a:pt x="0" y="154092"/>
                </a:moveTo>
                <a:lnTo>
                  <a:pt x="37200" y="0"/>
                </a:lnTo>
              </a:path>
            </a:pathLst>
          </a:custGeom>
          <a:ln w="64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362478" y="4173411"/>
            <a:ext cx="285115" cy="0"/>
          </a:xfrm>
          <a:custGeom>
            <a:avLst/>
            <a:gdLst/>
            <a:ahLst/>
            <a:cxnLst/>
            <a:rect l="l" t="t" r="r" b="b"/>
            <a:pathLst>
              <a:path w="285114" h="0">
                <a:moveTo>
                  <a:pt x="0" y="0"/>
                </a:moveTo>
                <a:lnTo>
                  <a:pt x="284550" y="0"/>
                </a:lnTo>
              </a:path>
            </a:pathLst>
          </a:custGeom>
          <a:ln w="6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48784" y="4400762"/>
            <a:ext cx="97790" cy="137160"/>
          </a:xfrm>
          <a:custGeom>
            <a:avLst/>
            <a:gdLst/>
            <a:ahLst/>
            <a:cxnLst/>
            <a:rect l="l" t="t" r="r" b="b"/>
            <a:pathLst>
              <a:path w="97790" h="137160">
                <a:moveTo>
                  <a:pt x="97598" y="0"/>
                </a:moveTo>
                <a:lnTo>
                  <a:pt x="0" y="1371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68720" y="4376852"/>
            <a:ext cx="791210" cy="0"/>
          </a:xfrm>
          <a:custGeom>
            <a:avLst/>
            <a:gdLst/>
            <a:ahLst/>
            <a:cxnLst/>
            <a:rect l="l" t="t" r="r" b="b"/>
            <a:pathLst>
              <a:path w="791210" h="0">
                <a:moveTo>
                  <a:pt x="0" y="0"/>
                </a:moveTo>
                <a:lnTo>
                  <a:pt x="791112" y="0"/>
                </a:lnTo>
              </a:path>
            </a:pathLst>
          </a:custGeom>
          <a:ln w="63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437308" y="4367024"/>
            <a:ext cx="70485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latin typeface="Times New Roman"/>
                <a:cs typeface="Times New Roman"/>
              </a:rPr>
              <a:t>5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76786" y="4153482"/>
            <a:ext cx="69024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Times New Roman"/>
                <a:cs typeface="Times New Roman"/>
              </a:rPr>
              <a:t>x </a:t>
            </a:r>
            <a:r>
              <a:rPr dirty="0" sz="1200" spc="5">
                <a:latin typeface="Symbol"/>
                <a:cs typeface="Symbol"/>
              </a:rPr>
              <a:t></a:t>
            </a:r>
            <a:r>
              <a:rPr dirty="0" sz="1200" spc="5">
                <a:latin typeface="Times New Roman"/>
                <a:cs typeface="Times New Roman"/>
              </a:rPr>
              <a:t> 1</a:t>
            </a:r>
            <a:r>
              <a:rPr dirty="0" baseline="35714" sz="1050" spc="7">
                <a:latin typeface="Times New Roman"/>
                <a:cs typeface="Times New Roman"/>
              </a:rPr>
              <a:t>3 </a:t>
            </a:r>
            <a:r>
              <a:rPr dirty="0" sz="1200" i="1">
                <a:latin typeface="Times New Roman"/>
                <a:cs typeface="Times New Roman"/>
              </a:rPr>
              <a:t>x</a:t>
            </a:r>
            <a:r>
              <a:rPr dirty="0" sz="1200" spc="-195" i="1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Symbol"/>
                <a:cs typeface="Symbol"/>
              </a:rPr>
              <a:t></a:t>
            </a:r>
            <a:r>
              <a:rPr dirty="0" sz="1200" spc="55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002886" y="4368949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5" h="11429">
                <a:moveTo>
                  <a:pt x="0" y="11151"/>
                </a:moveTo>
                <a:lnTo>
                  <a:pt x="19529" y="0"/>
                </a:lnTo>
              </a:path>
            </a:pathLst>
          </a:custGeom>
          <a:ln w="62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022416" y="4372178"/>
            <a:ext cx="28575" cy="50800"/>
          </a:xfrm>
          <a:custGeom>
            <a:avLst/>
            <a:gdLst/>
            <a:ahLst/>
            <a:cxnLst/>
            <a:rect l="l" t="t" r="r" b="b"/>
            <a:pathLst>
              <a:path w="28575" h="50800">
                <a:moveTo>
                  <a:pt x="0" y="0"/>
                </a:moveTo>
                <a:lnTo>
                  <a:pt x="28242" y="50767"/>
                </a:lnTo>
              </a:path>
            </a:pathLst>
          </a:custGeom>
          <a:ln w="12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053664" y="4271233"/>
            <a:ext cx="38100" cy="151765"/>
          </a:xfrm>
          <a:custGeom>
            <a:avLst/>
            <a:gdLst/>
            <a:ahLst/>
            <a:cxnLst/>
            <a:rect l="l" t="t" r="r" b="b"/>
            <a:pathLst>
              <a:path w="38100" h="151764">
                <a:moveTo>
                  <a:pt x="0" y="151712"/>
                </a:moveTo>
                <a:lnTo>
                  <a:pt x="37556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091221" y="4271233"/>
            <a:ext cx="280670" cy="0"/>
          </a:xfrm>
          <a:custGeom>
            <a:avLst/>
            <a:gdLst/>
            <a:ahLst/>
            <a:cxnLst/>
            <a:rect l="l" t="t" r="r" b="b"/>
            <a:pathLst>
              <a:path w="280669" h="0">
                <a:moveTo>
                  <a:pt x="0" y="0"/>
                </a:moveTo>
                <a:lnTo>
                  <a:pt x="280631" y="0"/>
                </a:lnTo>
              </a:path>
            </a:pathLst>
          </a:custGeom>
          <a:ln w="6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752821" y="4368949"/>
            <a:ext cx="19685" cy="11430"/>
          </a:xfrm>
          <a:custGeom>
            <a:avLst/>
            <a:gdLst/>
            <a:ahLst/>
            <a:cxnLst/>
            <a:rect l="l" t="t" r="r" b="b"/>
            <a:pathLst>
              <a:path w="19685" h="11429">
                <a:moveTo>
                  <a:pt x="0" y="11151"/>
                </a:moveTo>
                <a:lnTo>
                  <a:pt x="19529" y="0"/>
                </a:lnTo>
              </a:path>
            </a:pathLst>
          </a:custGeom>
          <a:ln w="620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772351" y="4372178"/>
            <a:ext cx="28575" cy="50800"/>
          </a:xfrm>
          <a:custGeom>
            <a:avLst/>
            <a:gdLst/>
            <a:ahLst/>
            <a:cxnLst/>
            <a:rect l="l" t="t" r="r" b="b"/>
            <a:pathLst>
              <a:path w="28575" h="50800">
                <a:moveTo>
                  <a:pt x="0" y="0"/>
                </a:moveTo>
                <a:lnTo>
                  <a:pt x="28242" y="50767"/>
                </a:lnTo>
              </a:path>
            </a:pathLst>
          </a:custGeom>
          <a:ln w="12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803599" y="4271233"/>
            <a:ext cx="38100" cy="151765"/>
          </a:xfrm>
          <a:custGeom>
            <a:avLst/>
            <a:gdLst/>
            <a:ahLst/>
            <a:cxnLst/>
            <a:rect l="l" t="t" r="r" b="b"/>
            <a:pathLst>
              <a:path w="38100" h="151764">
                <a:moveTo>
                  <a:pt x="0" y="151712"/>
                </a:moveTo>
                <a:lnTo>
                  <a:pt x="37556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841156" y="4271233"/>
            <a:ext cx="278765" cy="0"/>
          </a:xfrm>
          <a:custGeom>
            <a:avLst/>
            <a:gdLst/>
            <a:ahLst/>
            <a:cxnLst/>
            <a:rect l="l" t="t" r="r" b="b"/>
            <a:pathLst>
              <a:path w="278764" h="0">
                <a:moveTo>
                  <a:pt x="0" y="0"/>
                </a:moveTo>
                <a:lnTo>
                  <a:pt x="278231" y="0"/>
                </a:lnTo>
              </a:path>
            </a:pathLst>
          </a:custGeom>
          <a:ln w="6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2733811" y="4253982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5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290024" y="4248836"/>
            <a:ext cx="95885" cy="134620"/>
          </a:xfrm>
          <a:custGeom>
            <a:avLst/>
            <a:gdLst/>
            <a:ahLst/>
            <a:cxnLst/>
            <a:rect l="l" t="t" r="r" b="b"/>
            <a:pathLst>
              <a:path w="95885" h="134620">
                <a:moveTo>
                  <a:pt x="95608" y="0"/>
                </a:moveTo>
                <a:lnTo>
                  <a:pt x="0" y="134529"/>
                </a:lnTo>
              </a:path>
            </a:pathLst>
          </a:custGeom>
          <a:ln w="33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4332087" y="4281519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279146" y="4213807"/>
            <a:ext cx="7112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5">
                <a:latin typeface="Times New Roman"/>
                <a:cs typeface="Times New Roman"/>
              </a:rPr>
              <a:t>5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680717" y="4207714"/>
            <a:ext cx="2840355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6720" algn="l"/>
                <a:tab pos="1176655" algn="l"/>
                <a:tab pos="2740660" algn="l"/>
              </a:tabLst>
            </a:pP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	</a:t>
            </a:r>
            <a:r>
              <a:rPr dirty="0" sz="1200" spc="10" i="1">
                <a:latin typeface="Times New Roman"/>
                <a:cs typeface="Times New Roman"/>
              </a:rPr>
              <a:t>x</a:t>
            </a:r>
            <a:r>
              <a:rPr dirty="0" sz="1200" spc="-90" i="1">
                <a:latin typeface="Times New Roman"/>
                <a:cs typeface="Times New Roman"/>
              </a:rPr>
              <a:t> </a:t>
            </a:r>
            <a:r>
              <a:rPr dirty="0" sz="1200" spc="110">
                <a:latin typeface="Symbol"/>
                <a:cs typeface="Symbol"/>
              </a:rPr>
              <a:t></a:t>
            </a:r>
            <a:r>
              <a:rPr dirty="0" sz="1200" spc="15">
                <a:latin typeface="Times New Roman"/>
                <a:cs typeface="Times New Roman"/>
              </a:rPr>
              <a:t>1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+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	</a:t>
            </a:r>
            <a:r>
              <a:rPr dirty="0" sz="1200" spc="10" i="1">
                <a:latin typeface="Times New Roman"/>
                <a:cs typeface="Times New Roman"/>
              </a:rPr>
              <a:t>x</a:t>
            </a:r>
            <a:r>
              <a:rPr dirty="0" sz="1200" spc="-90" i="1">
                <a:latin typeface="Times New Roman"/>
                <a:cs typeface="Times New Roman"/>
              </a:rPr>
              <a:t> </a:t>
            </a:r>
            <a:r>
              <a:rPr dirty="0" sz="1200" spc="90">
                <a:latin typeface="Symbol"/>
                <a:cs typeface="Symbol"/>
              </a:rPr>
              <a:t></a:t>
            </a:r>
            <a:r>
              <a:rPr dirty="0" sz="1200" spc="15">
                <a:latin typeface="Times New Roman"/>
                <a:cs typeface="Times New Roman"/>
              </a:rPr>
              <a:t>1</a:t>
            </a:r>
            <a:r>
              <a:rPr dirty="0" sz="1200">
                <a:latin typeface="Times New Roman"/>
                <a:cs typeface="Times New Roman"/>
              </a:rPr>
              <a:t>  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 ln x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ln </a:t>
            </a:r>
            <a:r>
              <a:rPr dirty="0" sz="1200" spc="-135">
                <a:latin typeface="Times New Roman"/>
                <a:cs typeface="Times New Roman"/>
              </a:rPr>
              <a:t> </a:t>
            </a:r>
            <a:r>
              <a:rPr dirty="0" sz="1550" spc="-105">
                <a:latin typeface="Symbol"/>
                <a:cs typeface="Symbol"/>
              </a:rPr>
              <a:t></a:t>
            </a:r>
            <a:r>
              <a:rPr dirty="0" sz="1200" spc="10" i="1">
                <a:latin typeface="Times New Roman"/>
                <a:cs typeface="Times New Roman"/>
              </a:rPr>
              <a:t>x</a:t>
            </a:r>
            <a:r>
              <a:rPr dirty="0" sz="1200" spc="-90" i="1">
                <a:latin typeface="Times New Roman"/>
                <a:cs typeface="Times New Roman"/>
              </a:rPr>
              <a:t> </a:t>
            </a:r>
            <a:r>
              <a:rPr dirty="0" sz="1200" spc="15">
                <a:latin typeface="Symbol"/>
                <a:cs typeface="Symbol"/>
              </a:rPr>
              <a:t></a:t>
            </a:r>
            <a:r>
              <a:rPr dirty="0" sz="1200" spc="-110">
                <a:latin typeface="Times New Roman"/>
                <a:cs typeface="Times New Roman"/>
              </a:rPr>
              <a:t> </a:t>
            </a:r>
            <a:r>
              <a:rPr dirty="0" sz="1200" spc="-45">
                <a:latin typeface="Times New Roman"/>
                <a:cs typeface="Times New Roman"/>
              </a:rPr>
              <a:t>3</a:t>
            </a:r>
            <a:r>
              <a:rPr dirty="0" sz="1550" spc="-110">
                <a:latin typeface="Symbol"/>
                <a:cs typeface="Symbol"/>
              </a:rPr>
              <a:t></a:t>
            </a:r>
            <a:r>
              <a:rPr dirty="0" sz="155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=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53307" y="4394617"/>
            <a:ext cx="3916045" cy="442595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200" spc="35" i="1">
                <a:latin typeface="Times New Roman"/>
                <a:cs typeface="Times New Roman"/>
              </a:rPr>
              <a:t>x</a:t>
            </a:r>
            <a:r>
              <a:rPr dirty="0" sz="1200" spc="35">
                <a:latin typeface="Times New Roman"/>
                <a:cs typeface="Times New Roman"/>
              </a:rPr>
              <a:t>(</a:t>
            </a:r>
            <a:r>
              <a:rPr dirty="0" sz="1200" spc="35" i="1">
                <a:latin typeface="Times New Roman"/>
                <a:cs typeface="Times New Roman"/>
              </a:rPr>
              <a:t>x </a:t>
            </a:r>
            <a:r>
              <a:rPr dirty="0" sz="1200" spc="5">
                <a:latin typeface="Symbol"/>
                <a:cs typeface="Symbol"/>
              </a:rPr>
              <a:t>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3)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baseline="27777" sz="1050">
                <a:latin typeface="Times New Roman"/>
                <a:cs typeface="Times New Roman"/>
              </a:rPr>
              <a:t>2</a:t>
            </a:r>
            <a:endParaRPr baseline="27777" sz="1050">
              <a:latin typeface="Times New Roman"/>
              <a:cs typeface="Times New Roman"/>
            </a:endParaRPr>
          </a:p>
          <a:p>
            <a:pPr marL="875665">
              <a:lnSpc>
                <a:spcPct val="100000"/>
              </a:lnSpc>
              <a:spcBef>
                <a:spcPts val="200"/>
              </a:spcBef>
            </a:pPr>
            <a:r>
              <a:rPr dirty="0" sz="1200">
                <a:latin typeface="Times New Roman"/>
                <a:cs typeface="Times New Roman"/>
              </a:rPr>
              <a:t>½ ln (x + 1) + 1/3 ln (x – 1) – ln x – 5/2 ln </a:t>
            </a:r>
            <a:r>
              <a:rPr dirty="0" sz="1200" spc="-10">
                <a:latin typeface="Times New Roman"/>
                <a:cs typeface="Times New Roman"/>
              </a:rPr>
              <a:t>(x </a:t>
            </a:r>
            <a:r>
              <a:rPr dirty="0" sz="1200">
                <a:latin typeface="Times New Roman"/>
                <a:cs typeface="Times New Roman"/>
              </a:rPr>
              <a:t>+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44500" y="4985384"/>
            <a:ext cx="48672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>
                <a:latin typeface="Calibri"/>
                <a:cs typeface="Calibri"/>
              </a:rPr>
              <a:t>Circle </a:t>
            </a:r>
            <a:r>
              <a:rPr dirty="0" sz="1100">
                <a:latin typeface="Calibri"/>
                <a:cs typeface="Calibri"/>
              </a:rPr>
              <a:t>the following that </a:t>
            </a:r>
            <a:r>
              <a:rPr dirty="0" sz="1100" spc="-5">
                <a:latin typeface="Calibri"/>
                <a:cs typeface="Calibri"/>
              </a:rPr>
              <a:t>CANNOT be </a:t>
            </a:r>
            <a:r>
              <a:rPr dirty="0" sz="1100">
                <a:latin typeface="Calibri"/>
                <a:cs typeface="Calibri"/>
              </a:rPr>
              <a:t>changed. </a:t>
            </a:r>
            <a:r>
              <a:rPr dirty="0" sz="1100" spc="-5">
                <a:latin typeface="Calibri"/>
                <a:cs typeface="Calibri"/>
              </a:rPr>
              <a:t>Change </a:t>
            </a:r>
            <a:r>
              <a:rPr dirty="0" sz="1100">
                <a:latin typeface="Calibri"/>
                <a:cs typeface="Calibri"/>
              </a:rPr>
              <a:t>the ones that can </a:t>
            </a:r>
            <a:r>
              <a:rPr dirty="0" sz="1100" spc="-5">
                <a:latin typeface="Calibri"/>
                <a:cs typeface="Calibri"/>
              </a:rPr>
              <a:t>be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changed.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816354" y="5494401"/>
            <a:ext cx="610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ln 5 · ln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560189" y="5494401"/>
            <a:ext cx="482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(ln x )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³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44500" y="5494401"/>
            <a:ext cx="653415" cy="38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ln 5 + ln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ln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188335" y="5494401"/>
            <a:ext cx="597535" cy="38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ln (5 +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ln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731135" y="6299072"/>
            <a:ext cx="1441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964355" y="6425957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 h="0">
                <a:moveTo>
                  <a:pt x="0" y="0"/>
                </a:moveTo>
                <a:lnTo>
                  <a:pt x="92360" y="0"/>
                </a:lnTo>
              </a:path>
            </a:pathLst>
          </a:custGeom>
          <a:ln w="66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2960804" y="6171127"/>
            <a:ext cx="99695" cy="45529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200" spc="-3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  <a:spcBef>
                <a:spcPts val="250"/>
              </a:spcBef>
            </a:pPr>
            <a:r>
              <a:rPr dirty="0" sz="1200" spc="-3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141146" y="6425957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5" h="0">
                <a:moveTo>
                  <a:pt x="0" y="0"/>
                </a:moveTo>
                <a:lnTo>
                  <a:pt x="232935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4136180" y="6171127"/>
            <a:ext cx="244475" cy="455295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350"/>
              </a:spcBef>
            </a:pPr>
            <a:r>
              <a:rPr dirty="0" sz="1200" spc="-20">
                <a:latin typeface="Times New Roman"/>
                <a:cs typeface="Times New Roman"/>
              </a:rPr>
              <a:t>ln</a:t>
            </a:r>
            <a:r>
              <a:rPr dirty="0" sz="1200" spc="-2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1200" spc="-20">
                <a:latin typeface="Times New Roman"/>
                <a:cs typeface="Times New Roman"/>
              </a:rPr>
              <a:t>ln</a:t>
            </a:r>
            <a:r>
              <a:rPr dirty="0" sz="1200" spc="-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44500" y="6299072"/>
            <a:ext cx="372745" cy="49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ln x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³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200">
                <a:latin typeface="Times New Roman"/>
                <a:cs typeface="Times New Roman"/>
              </a:rPr>
              <a:t>3 ln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359153" y="6299072"/>
            <a:ext cx="1169670" cy="49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ln (5 ·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2)</a:t>
            </a:r>
            <a:endParaRPr sz="12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850"/>
              </a:spcBef>
            </a:pPr>
            <a:r>
              <a:rPr dirty="0" sz="1200">
                <a:latin typeface="Times New Roman"/>
                <a:cs typeface="Times New Roman"/>
              </a:rPr>
              <a:t>ln 10 or ln 5 + ln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731135" y="6590157"/>
            <a:ext cx="643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ln 5 – ln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57200" y="8300973"/>
            <a:ext cx="6737984" cy="1297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>
                <a:latin typeface="Calibri"/>
                <a:cs typeface="Calibri"/>
              </a:rPr>
              <a:t>More </a:t>
            </a:r>
            <a:r>
              <a:rPr dirty="0" sz="1200" spc="-5">
                <a:latin typeface="Calibri"/>
                <a:cs typeface="Calibri"/>
              </a:rPr>
              <a:t>questions? Contact the </a:t>
            </a:r>
            <a:r>
              <a:rPr dirty="0" sz="1200">
                <a:latin typeface="Calibri"/>
                <a:cs typeface="Calibri"/>
              </a:rPr>
              <a:t>Avery </a:t>
            </a:r>
            <a:r>
              <a:rPr dirty="0" sz="1200" spc="-5">
                <a:latin typeface="Calibri"/>
                <a:cs typeface="Calibri"/>
              </a:rPr>
              <a:t>Point Academic Center </a:t>
            </a:r>
            <a:r>
              <a:rPr dirty="0" sz="1200">
                <a:latin typeface="Calibri"/>
                <a:cs typeface="Calibri"/>
              </a:rPr>
              <a:t>at </a:t>
            </a:r>
            <a:r>
              <a:rPr dirty="0" sz="1200" spc="-5">
                <a:latin typeface="Calibri"/>
                <a:cs typeface="Calibri"/>
              </a:rPr>
              <a:t>860-405-9058 </a:t>
            </a:r>
            <a:r>
              <a:rPr dirty="0" sz="1200">
                <a:latin typeface="Calibri"/>
                <a:cs typeface="Calibri"/>
              </a:rPr>
              <a:t>or </a:t>
            </a:r>
            <a:r>
              <a:rPr dirty="0" sz="1200" spc="-5">
                <a:latin typeface="Calibri"/>
                <a:cs typeface="Calibri"/>
              </a:rPr>
              <a:t>email </a:t>
            </a:r>
            <a:r>
              <a:rPr dirty="0" sz="1200">
                <a:latin typeface="Calibri"/>
                <a:cs typeface="Calibri"/>
              </a:rPr>
              <a:t>us at</a:t>
            </a:r>
            <a:r>
              <a:rPr dirty="0" sz="1200" spc="130"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apac@uconn.edu</a:t>
            </a:r>
            <a:r>
              <a:rPr dirty="0" sz="1200" spc="-5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4312285">
              <a:lnSpc>
                <a:spcPct val="100000"/>
              </a:lnSpc>
              <a:spcBef>
                <a:spcPts val="795"/>
              </a:spcBef>
            </a:pPr>
            <a:r>
              <a:rPr dirty="0" sz="1100" i="1">
                <a:solidFill>
                  <a:srgbClr val="17365D"/>
                </a:solidFill>
                <a:latin typeface="Calibri"/>
                <a:cs typeface="Calibri"/>
              </a:rPr>
              <a:t>Avery </a:t>
            </a:r>
            <a:r>
              <a:rPr dirty="0" sz="1100" spc="-5" i="1">
                <a:solidFill>
                  <a:srgbClr val="17365D"/>
                </a:solidFill>
                <a:latin typeface="Calibri"/>
                <a:cs typeface="Calibri"/>
              </a:rPr>
              <a:t>Point Academic</a:t>
            </a:r>
            <a:r>
              <a:rPr dirty="0" sz="1100" spc="-30" i="1">
                <a:solidFill>
                  <a:srgbClr val="17365D"/>
                </a:solidFill>
                <a:latin typeface="Calibri"/>
                <a:cs typeface="Calibri"/>
              </a:rPr>
              <a:t> </a:t>
            </a:r>
            <a:r>
              <a:rPr dirty="0" sz="1100" spc="-5" i="1">
                <a:solidFill>
                  <a:srgbClr val="17365D"/>
                </a:solidFill>
                <a:latin typeface="Calibri"/>
                <a:cs typeface="Calibri"/>
              </a:rPr>
              <a:t>Center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1733550" y="5443220"/>
            <a:ext cx="828675" cy="400050"/>
          </a:xfrm>
          <a:custGeom>
            <a:avLst/>
            <a:gdLst/>
            <a:ahLst/>
            <a:cxnLst/>
            <a:rect l="l" t="t" r="r" b="b"/>
            <a:pathLst>
              <a:path w="828675" h="400050">
                <a:moveTo>
                  <a:pt x="414400" y="0"/>
                </a:moveTo>
                <a:lnTo>
                  <a:pt x="353166" y="2168"/>
                </a:lnTo>
                <a:lnTo>
                  <a:pt x="294721" y="8467"/>
                </a:lnTo>
                <a:lnTo>
                  <a:pt x="239705" y="18587"/>
                </a:lnTo>
                <a:lnTo>
                  <a:pt x="188761" y="32220"/>
                </a:lnTo>
                <a:lnTo>
                  <a:pt x="142528" y="49056"/>
                </a:lnTo>
                <a:lnTo>
                  <a:pt x="101650" y="68786"/>
                </a:lnTo>
                <a:lnTo>
                  <a:pt x="66765" y="91100"/>
                </a:lnTo>
                <a:lnTo>
                  <a:pt x="17546" y="142248"/>
                </a:lnTo>
                <a:lnTo>
                  <a:pt x="0" y="200025"/>
                </a:lnTo>
                <a:lnTo>
                  <a:pt x="4493" y="229587"/>
                </a:lnTo>
                <a:lnTo>
                  <a:pt x="38517" y="284358"/>
                </a:lnTo>
                <a:lnTo>
                  <a:pt x="101650" y="331263"/>
                </a:lnTo>
                <a:lnTo>
                  <a:pt x="142528" y="350993"/>
                </a:lnTo>
                <a:lnTo>
                  <a:pt x="188761" y="367829"/>
                </a:lnTo>
                <a:lnTo>
                  <a:pt x="239705" y="381462"/>
                </a:lnTo>
                <a:lnTo>
                  <a:pt x="294721" y="391582"/>
                </a:lnTo>
                <a:lnTo>
                  <a:pt x="353166" y="397881"/>
                </a:lnTo>
                <a:lnTo>
                  <a:pt x="414400" y="400050"/>
                </a:lnTo>
                <a:lnTo>
                  <a:pt x="475603" y="397881"/>
                </a:lnTo>
                <a:lnTo>
                  <a:pt x="534023" y="391582"/>
                </a:lnTo>
                <a:lnTo>
                  <a:pt x="589018" y="381462"/>
                </a:lnTo>
                <a:lnTo>
                  <a:pt x="639946" y="367829"/>
                </a:lnTo>
                <a:lnTo>
                  <a:pt x="686166" y="350993"/>
                </a:lnTo>
                <a:lnTo>
                  <a:pt x="727036" y="331263"/>
                </a:lnTo>
                <a:lnTo>
                  <a:pt x="761915" y="308949"/>
                </a:lnTo>
                <a:lnTo>
                  <a:pt x="811129" y="257801"/>
                </a:lnTo>
                <a:lnTo>
                  <a:pt x="828675" y="200025"/>
                </a:lnTo>
                <a:lnTo>
                  <a:pt x="824181" y="170462"/>
                </a:lnTo>
                <a:lnTo>
                  <a:pt x="790159" y="115691"/>
                </a:lnTo>
                <a:lnTo>
                  <a:pt x="727036" y="68786"/>
                </a:lnTo>
                <a:lnTo>
                  <a:pt x="686166" y="49056"/>
                </a:lnTo>
                <a:lnTo>
                  <a:pt x="639946" y="32220"/>
                </a:lnTo>
                <a:lnTo>
                  <a:pt x="589018" y="18587"/>
                </a:lnTo>
                <a:lnTo>
                  <a:pt x="534023" y="8467"/>
                </a:lnTo>
                <a:lnTo>
                  <a:pt x="475603" y="2168"/>
                </a:lnTo>
                <a:lnTo>
                  <a:pt x="4144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429125" y="5443220"/>
            <a:ext cx="828675" cy="457200"/>
          </a:xfrm>
          <a:custGeom>
            <a:avLst/>
            <a:gdLst/>
            <a:ahLst/>
            <a:cxnLst/>
            <a:rect l="l" t="t" r="r" b="b"/>
            <a:pathLst>
              <a:path w="828675" h="457200">
                <a:moveTo>
                  <a:pt x="414400" y="0"/>
                </a:moveTo>
                <a:lnTo>
                  <a:pt x="353166" y="2478"/>
                </a:lnTo>
                <a:lnTo>
                  <a:pt x="294721" y="9679"/>
                </a:lnTo>
                <a:lnTo>
                  <a:pt x="239705" y="21248"/>
                </a:lnTo>
                <a:lnTo>
                  <a:pt x="188761" y="36832"/>
                </a:lnTo>
                <a:lnTo>
                  <a:pt x="142528" y="56076"/>
                </a:lnTo>
                <a:lnTo>
                  <a:pt x="101650" y="78627"/>
                </a:lnTo>
                <a:lnTo>
                  <a:pt x="66765" y="104131"/>
                </a:lnTo>
                <a:lnTo>
                  <a:pt x="38517" y="132234"/>
                </a:lnTo>
                <a:lnTo>
                  <a:pt x="4493" y="194822"/>
                </a:lnTo>
                <a:lnTo>
                  <a:pt x="0" y="228600"/>
                </a:lnTo>
                <a:lnTo>
                  <a:pt x="4493" y="262377"/>
                </a:lnTo>
                <a:lnTo>
                  <a:pt x="38517" y="324965"/>
                </a:lnTo>
                <a:lnTo>
                  <a:pt x="66765" y="353068"/>
                </a:lnTo>
                <a:lnTo>
                  <a:pt x="101650" y="378572"/>
                </a:lnTo>
                <a:lnTo>
                  <a:pt x="142528" y="401123"/>
                </a:lnTo>
                <a:lnTo>
                  <a:pt x="188761" y="420367"/>
                </a:lnTo>
                <a:lnTo>
                  <a:pt x="239705" y="435951"/>
                </a:lnTo>
                <a:lnTo>
                  <a:pt x="294721" y="447520"/>
                </a:lnTo>
                <a:lnTo>
                  <a:pt x="353166" y="454721"/>
                </a:lnTo>
                <a:lnTo>
                  <a:pt x="414400" y="457200"/>
                </a:lnTo>
                <a:lnTo>
                  <a:pt x="475603" y="454721"/>
                </a:lnTo>
                <a:lnTo>
                  <a:pt x="534023" y="447520"/>
                </a:lnTo>
                <a:lnTo>
                  <a:pt x="589018" y="435951"/>
                </a:lnTo>
                <a:lnTo>
                  <a:pt x="639946" y="420367"/>
                </a:lnTo>
                <a:lnTo>
                  <a:pt x="686166" y="401123"/>
                </a:lnTo>
                <a:lnTo>
                  <a:pt x="727036" y="378572"/>
                </a:lnTo>
                <a:lnTo>
                  <a:pt x="761915" y="353068"/>
                </a:lnTo>
                <a:lnTo>
                  <a:pt x="790159" y="324965"/>
                </a:lnTo>
                <a:lnTo>
                  <a:pt x="824181" y="262377"/>
                </a:lnTo>
                <a:lnTo>
                  <a:pt x="828675" y="228600"/>
                </a:lnTo>
                <a:lnTo>
                  <a:pt x="824181" y="194822"/>
                </a:lnTo>
                <a:lnTo>
                  <a:pt x="790159" y="132234"/>
                </a:lnTo>
                <a:lnTo>
                  <a:pt x="761915" y="104131"/>
                </a:lnTo>
                <a:lnTo>
                  <a:pt x="727036" y="78627"/>
                </a:lnTo>
                <a:lnTo>
                  <a:pt x="686166" y="56076"/>
                </a:lnTo>
                <a:lnTo>
                  <a:pt x="639946" y="36832"/>
                </a:lnTo>
                <a:lnTo>
                  <a:pt x="589018" y="21248"/>
                </a:lnTo>
                <a:lnTo>
                  <a:pt x="534023" y="9679"/>
                </a:lnTo>
                <a:lnTo>
                  <a:pt x="475603" y="2478"/>
                </a:lnTo>
                <a:lnTo>
                  <a:pt x="4144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057650" y="6024245"/>
            <a:ext cx="457200" cy="781050"/>
          </a:xfrm>
          <a:custGeom>
            <a:avLst/>
            <a:gdLst/>
            <a:ahLst/>
            <a:cxnLst/>
            <a:rect l="l" t="t" r="r" b="b"/>
            <a:pathLst>
              <a:path w="457200" h="781050">
                <a:moveTo>
                  <a:pt x="228600" y="0"/>
                </a:moveTo>
                <a:lnTo>
                  <a:pt x="162582" y="16537"/>
                </a:lnTo>
                <a:lnTo>
                  <a:pt x="104131" y="62924"/>
                </a:lnTo>
                <a:lnTo>
                  <a:pt x="78627" y="95801"/>
                </a:lnTo>
                <a:lnTo>
                  <a:pt x="56076" y="134326"/>
                </a:lnTo>
                <a:lnTo>
                  <a:pt x="36832" y="177895"/>
                </a:lnTo>
                <a:lnTo>
                  <a:pt x="21248" y="225904"/>
                </a:lnTo>
                <a:lnTo>
                  <a:pt x="9679" y="277749"/>
                </a:lnTo>
                <a:lnTo>
                  <a:pt x="2478" y="332823"/>
                </a:lnTo>
                <a:lnTo>
                  <a:pt x="0" y="390525"/>
                </a:lnTo>
                <a:lnTo>
                  <a:pt x="2478" y="448226"/>
                </a:lnTo>
                <a:lnTo>
                  <a:pt x="9679" y="503300"/>
                </a:lnTo>
                <a:lnTo>
                  <a:pt x="21248" y="555145"/>
                </a:lnTo>
                <a:lnTo>
                  <a:pt x="36832" y="603154"/>
                </a:lnTo>
                <a:lnTo>
                  <a:pt x="56076" y="646723"/>
                </a:lnTo>
                <a:lnTo>
                  <a:pt x="78627" y="685248"/>
                </a:lnTo>
                <a:lnTo>
                  <a:pt x="104131" y="718125"/>
                </a:lnTo>
                <a:lnTo>
                  <a:pt x="132234" y="744747"/>
                </a:lnTo>
                <a:lnTo>
                  <a:pt x="194822" y="776814"/>
                </a:lnTo>
                <a:lnTo>
                  <a:pt x="228600" y="781050"/>
                </a:lnTo>
                <a:lnTo>
                  <a:pt x="262377" y="776814"/>
                </a:lnTo>
                <a:lnTo>
                  <a:pt x="324965" y="744747"/>
                </a:lnTo>
                <a:lnTo>
                  <a:pt x="353068" y="718125"/>
                </a:lnTo>
                <a:lnTo>
                  <a:pt x="378572" y="685248"/>
                </a:lnTo>
                <a:lnTo>
                  <a:pt x="401123" y="646723"/>
                </a:lnTo>
                <a:lnTo>
                  <a:pt x="420367" y="603154"/>
                </a:lnTo>
                <a:lnTo>
                  <a:pt x="435951" y="555145"/>
                </a:lnTo>
                <a:lnTo>
                  <a:pt x="447520" y="503300"/>
                </a:lnTo>
                <a:lnTo>
                  <a:pt x="454721" y="448226"/>
                </a:lnTo>
                <a:lnTo>
                  <a:pt x="457200" y="390525"/>
                </a:lnTo>
                <a:lnTo>
                  <a:pt x="454721" y="332823"/>
                </a:lnTo>
                <a:lnTo>
                  <a:pt x="447520" y="277749"/>
                </a:lnTo>
                <a:lnTo>
                  <a:pt x="435951" y="225904"/>
                </a:lnTo>
                <a:lnTo>
                  <a:pt x="420367" y="177895"/>
                </a:lnTo>
                <a:lnTo>
                  <a:pt x="401123" y="134326"/>
                </a:lnTo>
                <a:lnTo>
                  <a:pt x="378572" y="95801"/>
                </a:lnTo>
                <a:lnTo>
                  <a:pt x="353068" y="62924"/>
                </a:lnTo>
                <a:lnTo>
                  <a:pt x="324965" y="36302"/>
                </a:lnTo>
                <a:lnTo>
                  <a:pt x="262377" y="4235"/>
                </a:lnTo>
                <a:lnTo>
                  <a:pt x="228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79344" y="8268078"/>
            <a:ext cx="6992620" cy="1358265"/>
          </a:xfrm>
          <a:custGeom>
            <a:avLst/>
            <a:gdLst/>
            <a:ahLst/>
            <a:cxnLst/>
            <a:rect l="l" t="t" r="r" b="b"/>
            <a:pathLst>
              <a:path w="6992620" h="1358265">
                <a:moveTo>
                  <a:pt x="0" y="1358049"/>
                </a:moveTo>
                <a:lnTo>
                  <a:pt x="6992454" y="1358049"/>
                </a:lnTo>
                <a:lnTo>
                  <a:pt x="6992454" y="0"/>
                </a:lnTo>
                <a:lnTo>
                  <a:pt x="0" y="0"/>
                </a:lnTo>
                <a:lnTo>
                  <a:pt x="0" y="13580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72994" y="8261728"/>
            <a:ext cx="7005320" cy="1370965"/>
          </a:xfrm>
          <a:custGeom>
            <a:avLst/>
            <a:gdLst/>
            <a:ahLst/>
            <a:cxnLst/>
            <a:rect l="l" t="t" r="r" b="b"/>
            <a:pathLst>
              <a:path w="7005320" h="1370965">
                <a:moveTo>
                  <a:pt x="0" y="1370749"/>
                </a:moveTo>
                <a:lnTo>
                  <a:pt x="7005154" y="1370749"/>
                </a:lnTo>
                <a:lnTo>
                  <a:pt x="7005154" y="0"/>
                </a:lnTo>
                <a:lnTo>
                  <a:pt x="0" y="0"/>
                </a:lnTo>
                <a:lnTo>
                  <a:pt x="0" y="137074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19740" y="494637"/>
            <a:ext cx="6737350" cy="672465"/>
          </a:xfrm>
          <a:custGeom>
            <a:avLst/>
            <a:gdLst/>
            <a:ahLst/>
            <a:cxnLst/>
            <a:rect l="l" t="t" r="r" b="b"/>
            <a:pathLst>
              <a:path w="6737350" h="672465">
                <a:moveTo>
                  <a:pt x="0" y="671997"/>
                </a:moveTo>
                <a:lnTo>
                  <a:pt x="6737159" y="671997"/>
                </a:lnTo>
                <a:lnTo>
                  <a:pt x="6737159" y="0"/>
                </a:lnTo>
                <a:lnTo>
                  <a:pt x="0" y="0"/>
                </a:lnTo>
                <a:lnTo>
                  <a:pt x="0" y="671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607040" y="463776"/>
            <a:ext cx="2354580" cy="41910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100" spc="-55" b="1" i="1">
                <a:latin typeface="Arial"/>
                <a:cs typeface="Arial"/>
              </a:rPr>
              <a:t>Applied</a:t>
            </a:r>
            <a:r>
              <a:rPr dirty="0" sz="1100" spc="-5" b="1" i="1">
                <a:latin typeface="Arial"/>
                <a:cs typeface="Arial"/>
              </a:rPr>
              <a:t> </a:t>
            </a:r>
            <a:r>
              <a:rPr dirty="0" sz="1100" spc="-40" b="1" i="1">
                <a:latin typeface="Arial"/>
                <a:cs typeface="Arial"/>
              </a:rPr>
              <a:t>Mathematic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100" spc="-45" b="1" i="1">
                <a:latin typeface="Arial"/>
                <a:cs typeface="Arial"/>
              </a:rPr>
              <a:t>Computer </a:t>
            </a:r>
            <a:r>
              <a:rPr dirty="0" sz="1100" spc="-60" b="1" i="1">
                <a:latin typeface="Arial"/>
                <a:cs typeface="Arial"/>
              </a:rPr>
              <a:t>of </a:t>
            </a:r>
            <a:r>
              <a:rPr dirty="0" sz="1100" spc="-45" b="1" i="1">
                <a:latin typeface="Arial"/>
                <a:cs typeface="Arial"/>
              </a:rPr>
              <a:t>Engineering</a:t>
            </a:r>
            <a:r>
              <a:rPr dirty="0" sz="1100" spc="70" b="1" i="1">
                <a:latin typeface="Arial"/>
                <a:cs typeface="Arial"/>
              </a:rPr>
              <a:t> </a:t>
            </a:r>
            <a:r>
              <a:rPr dirty="0" sz="1100" spc="-40" b="1" i="1">
                <a:latin typeface="Arial"/>
                <a:cs typeface="Arial"/>
              </a:rPr>
              <a:t>Department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365797" y="689531"/>
            <a:ext cx="77216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45" b="1" i="1">
                <a:latin typeface="Arial"/>
                <a:cs typeface="Arial"/>
              </a:rPr>
              <a:t>lecture</a:t>
            </a:r>
            <a:r>
              <a:rPr dirty="0" sz="1100" spc="-65" b="1" i="1">
                <a:latin typeface="Arial"/>
                <a:cs typeface="Arial"/>
              </a:rPr>
              <a:t> </a:t>
            </a:r>
            <a:r>
              <a:rPr dirty="0" sz="1100" spc="-45" b="1" i="1">
                <a:latin typeface="Arial"/>
                <a:cs typeface="Arial"/>
              </a:rPr>
              <a:t>Four</a:t>
            </a:r>
            <a:endParaRPr sz="110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619740" y="859220"/>
            <a:ext cx="6216015" cy="0"/>
          </a:xfrm>
          <a:custGeom>
            <a:avLst/>
            <a:gdLst/>
            <a:ahLst/>
            <a:cxnLst/>
            <a:rect l="l" t="t" r="r" b="b"/>
            <a:pathLst>
              <a:path w="6216015" h="0">
                <a:moveTo>
                  <a:pt x="0" y="0"/>
                </a:moveTo>
                <a:lnTo>
                  <a:pt x="6215392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835133" y="85922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 h="0">
                <a:moveTo>
                  <a:pt x="0" y="0"/>
                </a:moveTo>
                <a:lnTo>
                  <a:pt x="85496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920630" y="859220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 h="0">
                <a:moveTo>
                  <a:pt x="0" y="0"/>
                </a:moveTo>
                <a:lnTo>
                  <a:pt x="77812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998442" y="859220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 h="0">
                <a:moveTo>
                  <a:pt x="0" y="0"/>
                </a:moveTo>
                <a:lnTo>
                  <a:pt x="77812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7076255" y="859220"/>
            <a:ext cx="46990" cy="0"/>
          </a:xfrm>
          <a:custGeom>
            <a:avLst/>
            <a:gdLst/>
            <a:ahLst/>
            <a:cxnLst/>
            <a:rect l="l" t="t" r="r" b="b"/>
            <a:pathLst>
              <a:path w="46990" h="0">
                <a:moveTo>
                  <a:pt x="0" y="0"/>
                </a:moveTo>
                <a:lnTo>
                  <a:pt x="46659" y="0"/>
                </a:lnTo>
              </a:path>
            </a:pathLst>
          </a:custGeom>
          <a:ln w="11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-30"/>
              <a:t>Asst.Lec. </a:t>
            </a:r>
            <a:r>
              <a:rPr dirty="0" spc="-10"/>
              <a:t>Weaam </a:t>
            </a:r>
            <a:r>
              <a:rPr dirty="0"/>
              <a:t>T.</a:t>
            </a:r>
            <a:r>
              <a:rPr dirty="0" spc="-35"/>
              <a:t> </a:t>
            </a:r>
            <a:r>
              <a:rPr dirty="0" spc="-45"/>
              <a:t>Ali</a:t>
            </a:r>
          </a:p>
        </p:txBody>
      </p:sp>
      <p:sp>
        <p:nvSpPr>
          <p:cNvPr id="101" name="object 10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Julia Launer</dc:creator>
  <dc:title>Name __________________________________________</dc:title>
  <dcterms:created xsi:type="dcterms:W3CDTF">2018-11-06T21:41:14Z</dcterms:created>
  <dcterms:modified xsi:type="dcterms:W3CDTF">2018-11-06T21:41:14Z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2011-08-17T00:00:00Z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2018-11-06T00:00:00Z</vt:filetime>
  </property>
</Properties>
</file>